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Lst>
  <p:notesMasterIdLst>
    <p:notesMasterId r:id="rId48"/>
  </p:notesMasterIdLst>
  <p:handoutMasterIdLst>
    <p:handoutMasterId r:id="rId49"/>
  </p:handoutMasterIdLst>
  <p:sldIdLst>
    <p:sldId id="636" r:id="rId2"/>
    <p:sldId id="620" r:id="rId3"/>
    <p:sldId id="614" r:id="rId4"/>
    <p:sldId id="637" r:id="rId5"/>
    <p:sldId id="676" r:id="rId6"/>
    <p:sldId id="664" r:id="rId7"/>
    <p:sldId id="639" r:id="rId8"/>
    <p:sldId id="640" r:id="rId9"/>
    <p:sldId id="641" r:id="rId10"/>
    <p:sldId id="675" r:id="rId11"/>
    <p:sldId id="642" r:id="rId12"/>
    <p:sldId id="643" r:id="rId13"/>
    <p:sldId id="644" r:id="rId14"/>
    <p:sldId id="645" r:id="rId15"/>
    <p:sldId id="646" r:id="rId16"/>
    <p:sldId id="647" r:id="rId17"/>
    <p:sldId id="677" r:id="rId18"/>
    <p:sldId id="648" r:id="rId19"/>
    <p:sldId id="651" r:id="rId20"/>
    <p:sldId id="652" r:id="rId21"/>
    <p:sldId id="656" r:id="rId22"/>
    <p:sldId id="654" r:id="rId23"/>
    <p:sldId id="657" r:id="rId24"/>
    <p:sldId id="658" r:id="rId25"/>
    <p:sldId id="659" r:id="rId26"/>
    <p:sldId id="660" r:id="rId27"/>
    <p:sldId id="661" r:id="rId28"/>
    <p:sldId id="665" r:id="rId29"/>
    <p:sldId id="609" r:id="rId30"/>
    <p:sldId id="663" r:id="rId31"/>
    <p:sldId id="668" r:id="rId32"/>
    <p:sldId id="669" r:id="rId33"/>
    <p:sldId id="670" r:id="rId34"/>
    <p:sldId id="624" r:id="rId35"/>
    <p:sldId id="678" r:id="rId36"/>
    <p:sldId id="672" r:id="rId37"/>
    <p:sldId id="673" r:id="rId38"/>
    <p:sldId id="674" r:id="rId39"/>
    <p:sldId id="616" r:id="rId40"/>
    <p:sldId id="622" r:id="rId41"/>
    <p:sldId id="625" r:id="rId42"/>
    <p:sldId id="626" r:id="rId43"/>
    <p:sldId id="630" r:id="rId44"/>
    <p:sldId id="679" r:id="rId45"/>
    <p:sldId id="612" r:id="rId46"/>
    <p:sldId id="613" r:id="rId47"/>
  </p:sldIdLst>
  <p:sldSz cx="9144000" cy="6858000" type="screen4x3"/>
  <p:notesSz cx="7010400" cy="9296400"/>
  <p:defaultTextStyle>
    <a:defPPr>
      <a:defRPr lang="en-US"/>
    </a:defPPr>
    <a:lvl1pPr algn="ctr" rtl="0" fontAlgn="base">
      <a:spcBef>
        <a:spcPct val="0"/>
      </a:spcBef>
      <a:spcAft>
        <a:spcPct val="0"/>
      </a:spcAft>
      <a:defRPr kern="1200">
        <a:solidFill>
          <a:srgbClr val="595959"/>
        </a:solidFill>
        <a:latin typeface="Arial" charset="0"/>
        <a:ea typeface="ＭＳ Ｐゴシック" charset="-128"/>
        <a:cs typeface="ＭＳ Ｐゴシック" charset="-128"/>
      </a:defRPr>
    </a:lvl1pPr>
    <a:lvl2pPr marL="457200" algn="ctr" rtl="0" fontAlgn="base">
      <a:spcBef>
        <a:spcPct val="0"/>
      </a:spcBef>
      <a:spcAft>
        <a:spcPct val="0"/>
      </a:spcAft>
      <a:defRPr kern="1200">
        <a:solidFill>
          <a:srgbClr val="595959"/>
        </a:solidFill>
        <a:latin typeface="Arial" charset="0"/>
        <a:ea typeface="ＭＳ Ｐゴシック" charset="-128"/>
        <a:cs typeface="ＭＳ Ｐゴシック" charset="-128"/>
      </a:defRPr>
    </a:lvl2pPr>
    <a:lvl3pPr marL="914400" algn="ctr" rtl="0" fontAlgn="base">
      <a:spcBef>
        <a:spcPct val="0"/>
      </a:spcBef>
      <a:spcAft>
        <a:spcPct val="0"/>
      </a:spcAft>
      <a:defRPr kern="1200">
        <a:solidFill>
          <a:srgbClr val="595959"/>
        </a:solidFill>
        <a:latin typeface="Arial" charset="0"/>
        <a:ea typeface="ＭＳ Ｐゴシック" charset="-128"/>
        <a:cs typeface="ＭＳ Ｐゴシック" charset="-128"/>
      </a:defRPr>
    </a:lvl3pPr>
    <a:lvl4pPr marL="1371600" algn="ctr" rtl="0" fontAlgn="base">
      <a:spcBef>
        <a:spcPct val="0"/>
      </a:spcBef>
      <a:spcAft>
        <a:spcPct val="0"/>
      </a:spcAft>
      <a:defRPr kern="1200">
        <a:solidFill>
          <a:srgbClr val="595959"/>
        </a:solidFill>
        <a:latin typeface="Arial" charset="0"/>
        <a:ea typeface="ＭＳ Ｐゴシック" charset="-128"/>
        <a:cs typeface="ＭＳ Ｐゴシック" charset="-128"/>
      </a:defRPr>
    </a:lvl4pPr>
    <a:lvl5pPr marL="1828800" algn="ctr" rtl="0" fontAlgn="base">
      <a:spcBef>
        <a:spcPct val="0"/>
      </a:spcBef>
      <a:spcAft>
        <a:spcPct val="0"/>
      </a:spcAft>
      <a:defRPr kern="1200">
        <a:solidFill>
          <a:srgbClr val="595959"/>
        </a:solidFill>
        <a:latin typeface="Arial" charset="0"/>
        <a:ea typeface="ＭＳ Ｐゴシック" charset="-128"/>
        <a:cs typeface="ＭＳ Ｐゴシック" charset="-128"/>
      </a:defRPr>
    </a:lvl5pPr>
    <a:lvl6pPr marL="2286000" algn="l" defTabSz="457200" rtl="0" eaLnBrk="1" latinLnBrk="0" hangingPunct="1">
      <a:defRPr kern="1200">
        <a:solidFill>
          <a:srgbClr val="595959"/>
        </a:solidFill>
        <a:latin typeface="Arial" charset="0"/>
        <a:ea typeface="ＭＳ Ｐゴシック" charset="-128"/>
        <a:cs typeface="ＭＳ Ｐゴシック" charset="-128"/>
      </a:defRPr>
    </a:lvl6pPr>
    <a:lvl7pPr marL="2743200" algn="l" defTabSz="457200" rtl="0" eaLnBrk="1" latinLnBrk="0" hangingPunct="1">
      <a:defRPr kern="1200">
        <a:solidFill>
          <a:srgbClr val="595959"/>
        </a:solidFill>
        <a:latin typeface="Arial" charset="0"/>
        <a:ea typeface="ＭＳ Ｐゴシック" charset="-128"/>
        <a:cs typeface="ＭＳ Ｐゴシック" charset="-128"/>
      </a:defRPr>
    </a:lvl7pPr>
    <a:lvl8pPr marL="3200400" algn="l" defTabSz="457200" rtl="0" eaLnBrk="1" latinLnBrk="0" hangingPunct="1">
      <a:defRPr kern="1200">
        <a:solidFill>
          <a:srgbClr val="595959"/>
        </a:solidFill>
        <a:latin typeface="Arial" charset="0"/>
        <a:ea typeface="ＭＳ Ｐゴシック" charset="-128"/>
        <a:cs typeface="ＭＳ Ｐゴシック" charset="-128"/>
      </a:defRPr>
    </a:lvl8pPr>
    <a:lvl9pPr marL="3657600" algn="l" defTabSz="457200" rtl="0" eaLnBrk="1" latinLnBrk="0" hangingPunct="1">
      <a:defRPr kern="1200">
        <a:solidFill>
          <a:srgbClr val="595959"/>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608">
          <p15:clr>
            <a:srgbClr val="A4A3A4"/>
          </p15:clr>
        </p15:guide>
        <p15:guide id="2" pos="3157">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rles Semba" initials="CS" lastIdx="1" clrIdx="0"/>
  <p:cmAuthor id="1" name="Alexandra Rasch" initials="AR" lastIdx="10" clrIdx="1">
    <p:extLst/>
  </p:cmAuthor>
  <p:cmAuthor id="2" name="Matt Horton" initials="MH" lastIdx="7"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EC18"/>
    <a:srgbClr val="0C67C5"/>
    <a:srgbClr val="3B95F7"/>
    <a:srgbClr val="0228CA"/>
    <a:srgbClr val="0B1624"/>
    <a:srgbClr val="0B1625"/>
    <a:srgbClr val="37C8E8"/>
    <a:srgbClr val="26406B"/>
    <a:srgbClr val="373B3F"/>
    <a:srgbClr val="B38F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93933" autoAdjust="0"/>
  </p:normalViewPr>
  <p:slideViewPr>
    <p:cSldViewPr snapToGrid="0">
      <p:cViewPr varScale="1">
        <p:scale>
          <a:sx n="63" d="100"/>
          <a:sy n="63" d="100"/>
        </p:scale>
        <p:origin x="1268" y="52"/>
      </p:cViewPr>
      <p:guideLst>
        <p:guide orient="horz" pos="608"/>
        <p:guide pos="3157"/>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2720"/>
    </p:cViewPr>
  </p:sorterViewPr>
  <p:notesViewPr>
    <p:cSldViewPr>
      <p:cViewPr varScale="1">
        <p:scale>
          <a:sx n="52" d="100"/>
          <a:sy n="52" d="100"/>
        </p:scale>
        <p:origin x="-1638"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esa.un.org/unpd/wup/CD-ROM/WUP2014_XLS_CD_FILES/WUP2014-F02-Proportion_Urban.xls"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0" i="0" u="none" strike="noStrike" kern="1200" spc="0" baseline="0">
                <a:solidFill>
                  <a:schemeClr val="bg1"/>
                </a:solidFill>
                <a:latin typeface="+mn-lt"/>
                <a:ea typeface="+mn-ea"/>
                <a:cs typeface="+mn-cs"/>
              </a:defRPr>
            </a:pPr>
            <a:r>
              <a:rPr lang="en-US" sz="2000" baseline="0" dirty="0">
                <a:solidFill>
                  <a:schemeClr val="bg1"/>
                </a:solidFill>
              </a:rPr>
              <a:t>Population Density </a:t>
            </a:r>
            <a:r>
              <a:rPr lang="en-US" sz="2000" baseline="0" dirty="0" smtClean="0">
                <a:solidFill>
                  <a:schemeClr val="bg1"/>
                </a:solidFill>
              </a:rPr>
              <a:t>Growth Since 1950</a:t>
            </a:r>
            <a:endParaRPr lang="en-US" sz="2000" baseline="0" dirty="0">
              <a:solidFill>
                <a:schemeClr val="bg1"/>
              </a:solidFill>
            </a:endParaRPr>
          </a:p>
        </c:rich>
      </c:tx>
      <c:overlay val="0"/>
      <c:spPr>
        <a:noFill/>
        <a:ln>
          <a:noFill/>
        </a:ln>
        <a:effectLst/>
      </c:spPr>
      <c:txPr>
        <a:bodyPr rot="0" spcFirstLastPara="1" vertOverflow="ellipsis" vert="horz" wrap="square" anchor="ctr" anchorCtr="1"/>
        <a:lstStyle/>
        <a:p>
          <a:pPr>
            <a:defRPr sz="1500" b="0" i="0" u="none" strike="noStrike" kern="1200" spc="0" baseline="0">
              <a:solidFill>
                <a:schemeClr val="bg1"/>
              </a:solidFill>
              <a:latin typeface="+mn-lt"/>
              <a:ea typeface="+mn-ea"/>
              <a:cs typeface="+mn-cs"/>
            </a:defRPr>
          </a:pPr>
          <a:endParaRPr lang="en-US"/>
        </a:p>
      </c:txPr>
    </c:title>
    <c:autoTitleDeleted val="0"/>
    <c:plotArea>
      <c:layout/>
      <c:lineChart>
        <c:grouping val="standard"/>
        <c:varyColors val="0"/>
        <c:ser>
          <c:idx val="0"/>
          <c:order val="0"/>
          <c:tx>
            <c:strRef>
              <c:f>DATA!$A$6</c:f>
              <c:strCache>
                <c:ptCount val="1"/>
                <c:pt idx="0">
                  <c:v>WORLD</c:v>
                </c:pt>
              </c:strCache>
            </c:strRef>
          </c:tx>
          <c:spPr>
            <a:ln w="50800" cap="rnd">
              <a:solidFill>
                <a:schemeClr val="accent4"/>
              </a:solidFill>
              <a:round/>
            </a:ln>
            <a:effectLst/>
          </c:spPr>
          <c:marker>
            <c:symbol val="none"/>
          </c:marker>
          <c:dPt>
            <c:idx val="20"/>
            <c:marker>
              <c:symbol val="none"/>
            </c:marker>
            <c:bubble3D val="0"/>
            <c:spPr>
              <a:ln w="50800" cap="rnd">
                <a:solidFill>
                  <a:schemeClr val="accent4"/>
                </a:solidFill>
                <a:round/>
                <a:tailEnd type="triangle"/>
              </a:ln>
              <a:effectLst/>
            </c:spPr>
          </c:dPt>
          <c:cat>
            <c:strRef>
              <c:f>DATA!$B$5:$V$5</c:f>
              <c:strCach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strCache>
            </c:strRef>
          </c:cat>
          <c:val>
            <c:numRef>
              <c:f>DATA!$B$6:$V$6</c:f>
              <c:numCache>
                <c:formatCode>##0.0;\-##0.0;0</c:formatCode>
                <c:ptCount val="21"/>
                <c:pt idx="0">
                  <c:v>29.5545004462147</c:v>
                </c:pt>
                <c:pt idx="1">
                  <c:v>31.580166175966191</c:v>
                </c:pt>
                <c:pt idx="2">
                  <c:v>33.691140773517503</c:v>
                </c:pt>
                <c:pt idx="3">
                  <c:v>35.562232584354298</c:v>
                </c:pt>
                <c:pt idx="4">
                  <c:v>36.581350412792489</c:v>
                </c:pt>
                <c:pt idx="5">
                  <c:v>37.698686677729398</c:v>
                </c:pt>
                <c:pt idx="6">
                  <c:v>39.323894869089287</c:v>
                </c:pt>
                <c:pt idx="7">
                  <c:v>41.18449646827839</c:v>
                </c:pt>
                <c:pt idx="8">
                  <c:v>42.945116267055099</c:v>
                </c:pt>
                <c:pt idx="9">
                  <c:v>44.725573167030198</c:v>
                </c:pt>
                <c:pt idx="10">
                  <c:v>46.610161602371299</c:v>
                </c:pt>
                <c:pt idx="11">
                  <c:v>49.109097579647482</c:v>
                </c:pt>
                <c:pt idx="12">
                  <c:v>51.636457828144103</c:v>
                </c:pt>
                <c:pt idx="13">
                  <c:v>54.025974990676197</c:v>
                </c:pt>
                <c:pt idx="14">
                  <c:v>56.2155760202834</c:v>
                </c:pt>
                <c:pt idx="15">
                  <c:v>58.2151835653899</c:v>
                </c:pt>
                <c:pt idx="16">
                  <c:v>60.037934710018497</c:v>
                </c:pt>
                <c:pt idx="17">
                  <c:v>61.694601015061998</c:v>
                </c:pt>
                <c:pt idx="18">
                  <c:v>63.232778538724801</c:v>
                </c:pt>
                <c:pt idx="19">
                  <c:v>64.789860013828786</c:v>
                </c:pt>
                <c:pt idx="20">
                  <c:v>66.366328822323766</c:v>
                </c:pt>
              </c:numCache>
            </c:numRef>
          </c:val>
          <c:smooth val="0"/>
        </c:ser>
        <c:ser>
          <c:idx val="1"/>
          <c:order val="1"/>
          <c:tx>
            <c:strRef>
              <c:f>DATA!$A$7</c:f>
              <c:strCache>
                <c:ptCount val="1"/>
                <c:pt idx="0">
                  <c:v>United States</c:v>
                </c:pt>
              </c:strCache>
            </c:strRef>
          </c:tx>
          <c:spPr>
            <a:ln w="50800" cap="rnd">
              <a:solidFill>
                <a:schemeClr val="accent2"/>
              </a:solidFill>
              <a:round/>
            </a:ln>
            <a:effectLst/>
          </c:spPr>
          <c:marker>
            <c:symbol val="none"/>
          </c:marker>
          <c:dPt>
            <c:idx val="20"/>
            <c:marker>
              <c:symbol val="none"/>
            </c:marker>
            <c:bubble3D val="0"/>
            <c:spPr>
              <a:ln w="50800" cap="rnd">
                <a:solidFill>
                  <a:schemeClr val="accent2"/>
                </a:solidFill>
                <a:round/>
                <a:tailEnd type="triangle"/>
              </a:ln>
              <a:effectLst/>
            </c:spPr>
          </c:dPt>
          <c:cat>
            <c:strRef>
              <c:f>DATA!$B$5:$V$5</c:f>
              <c:strCach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strCache>
            </c:strRef>
          </c:cat>
          <c:val>
            <c:numRef>
              <c:f>DATA!$B$7:$V$7</c:f>
              <c:numCache>
                <c:formatCode>##0.0;\-##0.0;0</c:formatCode>
                <c:ptCount val="21"/>
                <c:pt idx="0">
                  <c:v>64.152999999999992</c:v>
                </c:pt>
                <c:pt idx="1">
                  <c:v>67.162999999999982</c:v>
                </c:pt>
                <c:pt idx="2">
                  <c:v>69.995999999999995</c:v>
                </c:pt>
                <c:pt idx="3">
                  <c:v>71.878999999999991</c:v>
                </c:pt>
                <c:pt idx="4">
                  <c:v>73.601999999999975</c:v>
                </c:pt>
                <c:pt idx="5">
                  <c:v>73.652999999999992</c:v>
                </c:pt>
                <c:pt idx="6">
                  <c:v>73.738</c:v>
                </c:pt>
                <c:pt idx="7">
                  <c:v>74.494</c:v>
                </c:pt>
                <c:pt idx="8">
                  <c:v>75.3</c:v>
                </c:pt>
                <c:pt idx="9">
                  <c:v>77.257000000000005</c:v>
                </c:pt>
                <c:pt idx="10">
                  <c:v>79.057000000000002</c:v>
                </c:pt>
                <c:pt idx="11">
                  <c:v>79.927999999999997</c:v>
                </c:pt>
                <c:pt idx="12">
                  <c:v>80.772000000000006</c:v>
                </c:pt>
                <c:pt idx="13">
                  <c:v>81.617000000000004</c:v>
                </c:pt>
                <c:pt idx="14">
                  <c:v>82.477000000000004</c:v>
                </c:pt>
                <c:pt idx="15">
                  <c:v>83.343000000000004</c:v>
                </c:pt>
                <c:pt idx="16">
                  <c:v>84.206000000000003</c:v>
                </c:pt>
                <c:pt idx="17">
                  <c:v>85.055999999999983</c:v>
                </c:pt>
                <c:pt idx="18">
                  <c:v>85.873999999999981</c:v>
                </c:pt>
                <c:pt idx="19">
                  <c:v>86.653999999999982</c:v>
                </c:pt>
                <c:pt idx="20">
                  <c:v>87.397999999999996</c:v>
                </c:pt>
              </c:numCache>
            </c:numRef>
          </c:val>
          <c:smooth val="0"/>
        </c:ser>
        <c:dLbls>
          <c:showLegendKey val="0"/>
          <c:showVal val="0"/>
          <c:showCatName val="0"/>
          <c:showSerName val="0"/>
          <c:showPercent val="0"/>
          <c:showBubbleSize val="0"/>
        </c:dLbls>
        <c:smooth val="0"/>
        <c:axId val="377032568"/>
        <c:axId val="377033352"/>
      </c:lineChart>
      <c:catAx>
        <c:axId val="377032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377033352"/>
        <c:crosses val="autoZero"/>
        <c:auto val="1"/>
        <c:lblAlgn val="ctr"/>
        <c:lblOffset val="100"/>
        <c:noMultiLvlLbl val="0"/>
      </c:catAx>
      <c:valAx>
        <c:axId val="377033352"/>
        <c:scaling>
          <c:orientation val="minMax"/>
        </c:scaling>
        <c:delete val="0"/>
        <c:axPos val="l"/>
        <c:majorGridlines>
          <c:spPr>
            <a:ln w="9525" cap="flat" cmpd="sng" algn="ctr">
              <a:solidFill>
                <a:schemeClr val="tx1">
                  <a:lumMod val="15000"/>
                  <a:lumOff val="85000"/>
                </a:schemeClr>
              </a:solidFill>
              <a:round/>
            </a:ln>
            <a:effectLst/>
          </c:spPr>
        </c:majorGridlines>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377032568"/>
        <c:crosses val="autoZero"/>
        <c:crossBetween val="between"/>
      </c:valAx>
      <c:spPr>
        <a:noFill/>
        <a:ln>
          <a:noFill/>
        </a:ln>
        <a:effectLst/>
      </c:spPr>
    </c:plotArea>
    <c:plotVisOnly val="1"/>
    <c:dispBlanksAs val="gap"/>
    <c:showDLblsOverMax val="0"/>
  </c:chart>
  <c:spPr>
    <a:solidFill>
      <a:schemeClr val="accent1">
        <a:alpha val="75000"/>
      </a:schemeClr>
    </a:solid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3"/>
    </mc:Choice>
    <mc:Fallback>
      <c:style val="43"/>
    </mc:Fallback>
  </mc:AlternateContent>
  <c:chart>
    <c:autoTitleDeleted val="0"/>
    <c:plotArea>
      <c:layout>
        <c:manualLayout>
          <c:layoutTarget val="inner"/>
          <c:xMode val="edge"/>
          <c:yMode val="edge"/>
          <c:x val="0.15374182376961501"/>
          <c:y val="4.3317914216139099E-2"/>
          <c:w val="0.81853322915254501"/>
          <c:h val="0.79185058702055899"/>
        </c:manualLayout>
      </c:layout>
      <c:barChart>
        <c:barDir val="col"/>
        <c:grouping val="stacked"/>
        <c:varyColors val="0"/>
        <c:ser>
          <c:idx val="0"/>
          <c:order val="0"/>
          <c:tx>
            <c:strRef>
              <c:f>Diesel!$B$4</c:f>
              <c:strCache>
                <c:ptCount val="1"/>
                <c:pt idx="0">
                  <c:v>VEHICLE</c:v>
                </c:pt>
              </c:strCache>
            </c:strRef>
          </c:tx>
          <c:spPr>
            <a:solidFill>
              <a:srgbClr val="006699"/>
            </a:solidFill>
            <a:scene3d>
              <a:camera prst="orthographicFront"/>
              <a:lightRig rig="threePt" dir="t">
                <a:rot lat="0" lon="0" rev="1200000"/>
              </a:lightRig>
            </a:scene3d>
            <a:sp3d/>
          </c:spPr>
          <c:invertIfNegative val="0"/>
          <c:dPt>
            <c:idx val="0"/>
            <c:invertIfNegative val="0"/>
            <c:bubble3D val="0"/>
            <c:spPr>
              <a:solidFill>
                <a:schemeClr val="accent5"/>
              </a:solidFill>
              <a:scene3d>
                <a:camera prst="orthographicFront"/>
                <a:lightRig rig="threePt" dir="t">
                  <a:rot lat="0" lon="0" rev="1200000"/>
                </a:lightRig>
              </a:scene3d>
              <a:sp3d/>
            </c:spPr>
          </c:dPt>
          <c:dPt>
            <c:idx val="1"/>
            <c:invertIfNegative val="0"/>
            <c:bubble3D val="0"/>
            <c:spPr>
              <a:solidFill>
                <a:schemeClr val="accent2">
                  <a:lumMod val="50000"/>
                </a:schemeClr>
              </a:solidFill>
              <a:scene3d>
                <a:camera prst="orthographicFront"/>
                <a:lightRig rig="threePt" dir="t">
                  <a:rot lat="0" lon="0" rev="1200000"/>
                </a:lightRig>
              </a:scene3d>
              <a:sp3d/>
            </c:spPr>
          </c:dPt>
          <c:dPt>
            <c:idx val="2"/>
            <c:invertIfNegative val="0"/>
            <c:bubble3D val="0"/>
            <c:spPr>
              <a:solidFill>
                <a:schemeClr val="accent2">
                  <a:lumMod val="50000"/>
                </a:schemeClr>
              </a:solidFill>
              <a:scene3d>
                <a:camera prst="orthographicFront"/>
                <a:lightRig rig="threePt" dir="t">
                  <a:rot lat="0" lon="0" rev="1200000"/>
                </a:lightRig>
              </a:scene3d>
              <a:sp3d/>
            </c:spPr>
          </c:dPt>
          <c:dPt>
            <c:idx val="3"/>
            <c:invertIfNegative val="0"/>
            <c:bubble3D val="0"/>
            <c:spPr>
              <a:solidFill>
                <a:schemeClr val="accent2">
                  <a:lumMod val="50000"/>
                </a:schemeClr>
              </a:solidFill>
              <a:scene3d>
                <a:camera prst="orthographicFront"/>
                <a:lightRig rig="threePt" dir="t">
                  <a:rot lat="0" lon="0" rev="1200000"/>
                </a:lightRig>
              </a:scene3d>
              <a:sp3d/>
            </c:spPr>
          </c:dPt>
          <c:cat>
            <c:strRef>
              <c:f>Diesel!$C$2:$F$2</c:f>
              <c:strCache>
                <c:ptCount val="4"/>
                <c:pt idx="0">
                  <c:v>Proterra
EV</c:v>
                </c:pt>
                <c:pt idx="1">
                  <c:v>CNG
Bus</c:v>
                </c:pt>
                <c:pt idx="2">
                  <c:v>Diesel
Bus</c:v>
                </c:pt>
                <c:pt idx="3">
                  <c:v>Diesel-
Hybrid</c:v>
                </c:pt>
              </c:strCache>
            </c:strRef>
          </c:cat>
          <c:val>
            <c:numRef>
              <c:f>Diesel!$C$4:$F$4</c:f>
              <c:numCache>
                <c:formatCode>"$"#,##0,_);[Red]\("$"#,##0,\)</c:formatCode>
                <c:ptCount val="4"/>
                <c:pt idx="0">
                  <c:v>749000</c:v>
                </c:pt>
                <c:pt idx="1">
                  <c:v>470000</c:v>
                </c:pt>
                <c:pt idx="2">
                  <c:v>454000</c:v>
                </c:pt>
                <c:pt idx="3">
                  <c:v>650000</c:v>
                </c:pt>
              </c:numCache>
            </c:numRef>
          </c:val>
        </c:ser>
        <c:ser>
          <c:idx val="1"/>
          <c:order val="1"/>
          <c:tx>
            <c:strRef>
              <c:f>Diesel!$B$5</c:f>
              <c:strCache>
                <c:ptCount val="1"/>
                <c:pt idx="0">
                  <c:v>ENERGY/FUEL</c:v>
                </c:pt>
              </c:strCache>
            </c:strRef>
          </c:tx>
          <c:spPr>
            <a:solidFill>
              <a:srgbClr val="00CCFF"/>
            </a:solidFill>
            <a:scene3d>
              <a:camera prst="orthographicFront"/>
              <a:lightRig rig="threePt" dir="t">
                <a:rot lat="0" lon="0" rev="1200000"/>
              </a:lightRig>
            </a:scene3d>
            <a:sp3d/>
          </c:spPr>
          <c:invertIfNegative val="0"/>
          <c:dPt>
            <c:idx val="0"/>
            <c:invertIfNegative val="0"/>
            <c:bubble3D val="0"/>
            <c:spPr>
              <a:solidFill>
                <a:schemeClr val="accent5">
                  <a:lumMod val="60000"/>
                  <a:lumOff val="40000"/>
                </a:schemeClr>
              </a:solidFill>
              <a:scene3d>
                <a:camera prst="orthographicFront"/>
                <a:lightRig rig="threePt" dir="t">
                  <a:rot lat="0" lon="0" rev="1200000"/>
                </a:lightRig>
              </a:scene3d>
              <a:sp3d/>
            </c:spPr>
          </c:dPt>
          <c:dPt>
            <c:idx val="1"/>
            <c:invertIfNegative val="0"/>
            <c:bubble3D val="0"/>
            <c:spPr>
              <a:solidFill>
                <a:schemeClr val="accent2">
                  <a:lumMod val="75000"/>
                </a:schemeClr>
              </a:solidFill>
              <a:scene3d>
                <a:camera prst="orthographicFront"/>
                <a:lightRig rig="threePt" dir="t">
                  <a:rot lat="0" lon="0" rev="1200000"/>
                </a:lightRig>
              </a:scene3d>
              <a:sp3d/>
            </c:spPr>
          </c:dPt>
          <c:dPt>
            <c:idx val="2"/>
            <c:invertIfNegative val="0"/>
            <c:bubble3D val="0"/>
            <c:spPr>
              <a:solidFill>
                <a:schemeClr val="accent2">
                  <a:lumMod val="75000"/>
                </a:schemeClr>
              </a:solidFill>
              <a:scene3d>
                <a:camera prst="orthographicFront"/>
                <a:lightRig rig="threePt" dir="t">
                  <a:rot lat="0" lon="0" rev="1200000"/>
                </a:lightRig>
              </a:scene3d>
              <a:sp3d/>
            </c:spPr>
          </c:dPt>
          <c:dPt>
            <c:idx val="3"/>
            <c:invertIfNegative val="0"/>
            <c:bubble3D val="0"/>
            <c:spPr>
              <a:solidFill>
                <a:schemeClr val="accent2">
                  <a:lumMod val="75000"/>
                </a:schemeClr>
              </a:solidFill>
              <a:scene3d>
                <a:camera prst="orthographicFront"/>
                <a:lightRig rig="threePt" dir="t">
                  <a:rot lat="0" lon="0" rev="1200000"/>
                </a:lightRig>
              </a:scene3d>
              <a:sp3d/>
            </c:spPr>
          </c:dPt>
          <c:cat>
            <c:strRef>
              <c:f>Diesel!$C$2:$F$2</c:f>
              <c:strCache>
                <c:ptCount val="4"/>
                <c:pt idx="0">
                  <c:v>Proterra
EV</c:v>
                </c:pt>
                <c:pt idx="1">
                  <c:v>CNG
Bus</c:v>
                </c:pt>
                <c:pt idx="2">
                  <c:v>Diesel
Bus</c:v>
                </c:pt>
                <c:pt idx="3">
                  <c:v>Diesel-
Hybrid</c:v>
                </c:pt>
              </c:strCache>
            </c:strRef>
          </c:cat>
          <c:val>
            <c:numRef>
              <c:f>Diesel!$C$5:$F$5</c:f>
              <c:numCache>
                <c:formatCode>"$"#,##0,_);[Red]\("$"#,##0,\)</c:formatCode>
                <c:ptCount val="4"/>
                <c:pt idx="0">
                  <c:v>80784</c:v>
                </c:pt>
                <c:pt idx="1">
                  <c:v>294000</c:v>
                </c:pt>
                <c:pt idx="2">
                  <c:v>378000</c:v>
                </c:pt>
                <c:pt idx="3">
                  <c:v>302400</c:v>
                </c:pt>
              </c:numCache>
            </c:numRef>
          </c:val>
        </c:ser>
        <c:ser>
          <c:idx val="2"/>
          <c:order val="2"/>
          <c:tx>
            <c:strRef>
              <c:f>Diesel!$B$6</c:f>
              <c:strCache>
                <c:ptCount val="1"/>
                <c:pt idx="0">
                  <c:v>MAINTENANCE</c:v>
                </c:pt>
              </c:strCache>
            </c:strRef>
          </c:tx>
          <c:spPr>
            <a:solidFill>
              <a:srgbClr val="66FFFF"/>
            </a:solidFill>
            <a:scene3d>
              <a:camera prst="orthographicFront"/>
              <a:lightRig rig="threePt" dir="t">
                <a:rot lat="0" lon="0" rev="1200000"/>
              </a:lightRig>
            </a:scene3d>
            <a:sp3d/>
          </c:spPr>
          <c:invertIfNegative val="0"/>
          <c:dPt>
            <c:idx val="0"/>
            <c:invertIfNegative val="0"/>
            <c:bubble3D val="0"/>
            <c:spPr>
              <a:solidFill>
                <a:schemeClr val="accent5">
                  <a:lumMod val="75000"/>
                </a:schemeClr>
              </a:solidFill>
              <a:scene3d>
                <a:camera prst="orthographicFront"/>
                <a:lightRig rig="threePt" dir="t">
                  <a:rot lat="0" lon="0" rev="1200000"/>
                </a:lightRig>
              </a:scene3d>
              <a:sp3d/>
            </c:spPr>
          </c:dPt>
          <c:dPt>
            <c:idx val="1"/>
            <c:invertIfNegative val="0"/>
            <c:bubble3D val="0"/>
            <c:spPr>
              <a:solidFill>
                <a:schemeClr val="accent2"/>
              </a:solidFill>
              <a:scene3d>
                <a:camera prst="orthographicFront"/>
                <a:lightRig rig="threePt" dir="t">
                  <a:rot lat="0" lon="0" rev="1200000"/>
                </a:lightRig>
              </a:scene3d>
              <a:sp3d/>
            </c:spPr>
          </c:dPt>
          <c:dPt>
            <c:idx val="2"/>
            <c:invertIfNegative val="0"/>
            <c:bubble3D val="0"/>
            <c:spPr>
              <a:solidFill>
                <a:schemeClr val="accent2"/>
              </a:solidFill>
              <a:scene3d>
                <a:camera prst="orthographicFront"/>
                <a:lightRig rig="threePt" dir="t">
                  <a:rot lat="0" lon="0" rev="1200000"/>
                </a:lightRig>
              </a:scene3d>
              <a:sp3d/>
            </c:spPr>
          </c:dPt>
          <c:dPt>
            <c:idx val="3"/>
            <c:invertIfNegative val="0"/>
            <c:bubble3D val="0"/>
            <c:spPr>
              <a:solidFill>
                <a:schemeClr val="accent2"/>
              </a:solidFill>
              <a:scene3d>
                <a:camera prst="orthographicFront"/>
                <a:lightRig rig="threePt" dir="t">
                  <a:rot lat="0" lon="0" rev="1200000"/>
                </a:lightRig>
              </a:scene3d>
              <a:sp3d/>
            </c:spPr>
          </c:dPt>
          <c:cat>
            <c:strRef>
              <c:f>Diesel!$C$2:$F$2</c:f>
              <c:strCache>
                <c:ptCount val="4"/>
                <c:pt idx="0">
                  <c:v>Proterra
EV</c:v>
                </c:pt>
                <c:pt idx="1">
                  <c:v>CNG
Bus</c:v>
                </c:pt>
                <c:pt idx="2">
                  <c:v>Diesel
Bus</c:v>
                </c:pt>
                <c:pt idx="3">
                  <c:v>Diesel-
Hybrid</c:v>
                </c:pt>
              </c:strCache>
            </c:strRef>
          </c:cat>
          <c:val>
            <c:numRef>
              <c:f>Diesel!$C$6:$F$6</c:f>
              <c:numCache>
                <c:formatCode>"$"#,##0,_);[Red]\("$"#,##0,\)</c:formatCode>
                <c:ptCount val="4"/>
                <c:pt idx="0">
                  <c:v>237600</c:v>
                </c:pt>
                <c:pt idx="1">
                  <c:v>432000</c:v>
                </c:pt>
                <c:pt idx="2">
                  <c:v>388800</c:v>
                </c:pt>
                <c:pt idx="3">
                  <c:v>475000</c:v>
                </c:pt>
              </c:numCache>
            </c:numRef>
          </c:val>
        </c:ser>
        <c:dLbls>
          <c:showLegendKey val="0"/>
          <c:showVal val="0"/>
          <c:showCatName val="0"/>
          <c:showSerName val="0"/>
          <c:showPercent val="0"/>
          <c:showBubbleSize val="0"/>
        </c:dLbls>
        <c:gapWidth val="70"/>
        <c:overlap val="100"/>
        <c:axId val="436284592"/>
        <c:axId val="436284200"/>
      </c:barChart>
      <c:catAx>
        <c:axId val="436284592"/>
        <c:scaling>
          <c:orientation val="minMax"/>
        </c:scaling>
        <c:delete val="0"/>
        <c:axPos val="b"/>
        <c:numFmt formatCode="General" sourceLinked="0"/>
        <c:majorTickMark val="none"/>
        <c:minorTickMark val="none"/>
        <c:tickLblPos val="nextTo"/>
        <c:txPr>
          <a:bodyPr/>
          <a:lstStyle/>
          <a:p>
            <a:pPr>
              <a:defRPr sz="1100"/>
            </a:pPr>
            <a:endParaRPr lang="en-US"/>
          </a:p>
        </c:txPr>
        <c:crossAx val="436284200"/>
        <c:crosses val="autoZero"/>
        <c:auto val="1"/>
        <c:lblAlgn val="ctr"/>
        <c:lblOffset val="100"/>
        <c:noMultiLvlLbl val="0"/>
      </c:catAx>
      <c:valAx>
        <c:axId val="436284200"/>
        <c:scaling>
          <c:orientation val="minMax"/>
        </c:scaling>
        <c:delete val="0"/>
        <c:axPos val="l"/>
        <c:majorGridlines/>
        <c:numFmt formatCode="&quot;$&quot;#,##0,_);[Red]\(&quot;$&quot;#,##0,\)" sourceLinked="1"/>
        <c:majorTickMark val="none"/>
        <c:minorTickMark val="none"/>
        <c:tickLblPos val="nextTo"/>
        <c:spPr>
          <a:ln>
            <a:noFill/>
          </a:ln>
        </c:spPr>
        <c:txPr>
          <a:bodyPr/>
          <a:lstStyle/>
          <a:p>
            <a:pPr>
              <a:defRPr sz="1050"/>
            </a:pPr>
            <a:endParaRPr lang="en-US"/>
          </a:p>
        </c:txPr>
        <c:crossAx val="436284592"/>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2.76134129435518E-2"/>
          <c:y val="5.1282051282051301E-2"/>
          <c:w val="0.94937540960348799"/>
          <c:h val="0.83039942122619304"/>
        </c:manualLayout>
      </c:layout>
      <c:barChart>
        <c:barDir val="col"/>
        <c:grouping val="clustered"/>
        <c:varyColors val="0"/>
        <c:ser>
          <c:idx val="0"/>
          <c:order val="0"/>
          <c:tx>
            <c:strRef>
              <c:f>Sheet1!$B$1</c:f>
              <c:strCache>
                <c:ptCount val="1"/>
                <c:pt idx="0">
                  <c:v>Series 1</c:v>
                </c:pt>
              </c:strCache>
            </c:strRef>
          </c:tx>
          <c:spPr>
            <a:solidFill>
              <a:schemeClr val="accent2"/>
            </a:solidFill>
            <a:ln w="19050" cap="flat" cmpd="sng" algn="ctr">
              <a:solidFill>
                <a:schemeClr val="tx1"/>
              </a:solidFill>
              <a:prstDash val="solid"/>
              <a:round/>
              <a:headEnd type="none" w="med" len="med"/>
              <a:tailEnd type="none" w="med" len="med"/>
            </a:ln>
            <a:effectLst/>
          </c:spPr>
          <c:invertIfNegative val="0"/>
          <c:dPt>
            <c:idx val="3"/>
            <c:invertIfNegative val="0"/>
            <c:bubble3D val="0"/>
            <c:spPr>
              <a:solidFill>
                <a:schemeClr val="accent5"/>
              </a:solidFill>
              <a:ln w="19050" cap="flat" cmpd="sng" algn="ctr">
                <a:solidFill>
                  <a:schemeClr val="tx1"/>
                </a:solidFill>
                <a:prstDash val="solid"/>
                <a:round/>
                <a:headEnd type="none" w="med" len="med"/>
                <a:tailEnd type="none" w="med" len="med"/>
              </a:ln>
              <a:effectLst/>
            </c:spPr>
          </c:dPt>
          <c:dLbls>
            <c:dLbl>
              <c:idx val="3"/>
              <c:tx>
                <c:rich>
                  <a:bodyPr/>
                  <a:lstStyle/>
                  <a:p>
                    <a:r>
                      <a:rPr lang="en-US" dirty="0" smtClean="0"/>
                      <a:t>0</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D</c:v>
                </c:pt>
                <c:pt idx="1">
                  <c:v>DH</c:v>
                </c:pt>
                <c:pt idx="2">
                  <c:v>CNG</c:v>
                </c:pt>
                <c:pt idx="3">
                  <c:v>Pro</c:v>
                </c:pt>
              </c:strCache>
            </c:strRef>
          </c:cat>
          <c:val>
            <c:numRef>
              <c:f>Sheet1!$B$2:$B$5</c:f>
              <c:numCache>
                <c:formatCode>General</c:formatCode>
                <c:ptCount val="4"/>
                <c:pt idx="0">
                  <c:v>209</c:v>
                </c:pt>
                <c:pt idx="1">
                  <c:v>154</c:v>
                </c:pt>
                <c:pt idx="2">
                  <c:v>216</c:v>
                </c:pt>
                <c:pt idx="3">
                  <c:v>3</c:v>
                </c:pt>
              </c:numCache>
            </c:numRef>
          </c:val>
        </c:ser>
        <c:dLbls>
          <c:showLegendKey val="0"/>
          <c:showVal val="0"/>
          <c:showCatName val="0"/>
          <c:showSerName val="0"/>
          <c:showPercent val="0"/>
          <c:showBubbleSize val="0"/>
        </c:dLbls>
        <c:gapWidth val="100"/>
        <c:axId val="436228040"/>
        <c:axId val="436227648"/>
      </c:barChart>
      <c:catAx>
        <c:axId val="436228040"/>
        <c:scaling>
          <c:orientation val="minMax"/>
        </c:scaling>
        <c:delete val="0"/>
        <c:axPos val="b"/>
        <c:numFmt formatCode="General" sourceLinked="0"/>
        <c:majorTickMark val="none"/>
        <c:minorTickMark val="none"/>
        <c:tickLblPos val="nextTo"/>
        <c:spPr>
          <a:noFill/>
          <a:ln w="12700" cap="rnd" cmpd="sng">
            <a:solidFill>
              <a:schemeClr val="bg1">
                <a:lumMod val="50000"/>
              </a:schemeClr>
            </a:solidFill>
          </a:ln>
        </c:spPr>
        <c:txPr>
          <a:bodyPr/>
          <a:lstStyle/>
          <a:p>
            <a:pPr>
              <a:defRPr sz="1400">
                <a:solidFill>
                  <a:schemeClr val="tx1">
                    <a:lumMod val="65000"/>
                    <a:lumOff val="35000"/>
                  </a:schemeClr>
                </a:solidFill>
              </a:defRPr>
            </a:pPr>
            <a:endParaRPr lang="en-US"/>
          </a:p>
        </c:txPr>
        <c:crossAx val="436227648"/>
        <c:crosses val="autoZero"/>
        <c:auto val="1"/>
        <c:lblAlgn val="ctr"/>
        <c:lblOffset val="100"/>
        <c:noMultiLvlLbl val="0"/>
      </c:catAx>
      <c:valAx>
        <c:axId val="436227648"/>
        <c:scaling>
          <c:orientation val="minMax"/>
        </c:scaling>
        <c:delete val="1"/>
        <c:axPos val="l"/>
        <c:numFmt formatCode="General" sourceLinked="1"/>
        <c:majorTickMark val="out"/>
        <c:minorTickMark val="none"/>
        <c:tickLblPos val="nextTo"/>
        <c:crossAx val="436228040"/>
        <c:crosses val="autoZero"/>
        <c:crossBetween val="between"/>
      </c:valAx>
      <c:spPr>
        <a:solidFill>
          <a:schemeClr val="tx1"/>
        </a:solidFill>
        <a:ln>
          <a:noFill/>
        </a:ln>
        <a:effectLst/>
      </c:spPr>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76134129435518E-2"/>
          <c:y val="5.1282051282051301E-2"/>
          <c:w val="0.94937540960348799"/>
          <c:h val="0.81932526660601601"/>
        </c:manualLayout>
      </c:layout>
      <c:lineChart>
        <c:grouping val="standard"/>
        <c:varyColors val="0"/>
        <c:ser>
          <c:idx val="0"/>
          <c:order val="0"/>
          <c:tx>
            <c:strRef>
              <c:f>Sheet1!$B$1</c:f>
              <c:strCache>
                <c:ptCount val="1"/>
                <c:pt idx="0">
                  <c:v>Series 1</c:v>
                </c:pt>
              </c:strCache>
            </c:strRef>
          </c:tx>
          <c:spPr>
            <a:ln w="38100" cap="flat" cmpd="sng" algn="ctr">
              <a:solidFill>
                <a:srgbClr val="F2BE15"/>
              </a:solidFill>
              <a:prstDash val="solid"/>
              <a:round/>
              <a:headEnd type="none" w="med" len="med"/>
              <a:tailEnd type="none" w="med" len="med"/>
            </a:ln>
            <a:effectLst/>
          </c:spPr>
          <c:marker>
            <c:symbol val="circle"/>
            <c:size val="7"/>
            <c:spPr>
              <a:solidFill>
                <a:srgbClr val="F2BE15"/>
              </a:solidFill>
              <a:ln w="38100" cmpd="sng">
                <a:solidFill>
                  <a:srgbClr val="F2BE15"/>
                </a:solidFill>
              </a:ln>
            </c:spPr>
          </c:marker>
          <c:dPt>
            <c:idx val="3"/>
            <c:bubble3D val="0"/>
          </c:dPt>
          <c:cat>
            <c:numRef>
              <c:f>Sheet1!$A$2:$A$7</c:f>
              <c:numCache>
                <c:formatCode>General</c:formatCode>
                <c:ptCount val="6"/>
                <c:pt idx="0">
                  <c:v>2010</c:v>
                </c:pt>
                <c:pt idx="1">
                  <c:v>2011</c:v>
                </c:pt>
                <c:pt idx="2">
                  <c:v>2012</c:v>
                </c:pt>
                <c:pt idx="3">
                  <c:v>2013</c:v>
                </c:pt>
                <c:pt idx="4">
                  <c:v>2014</c:v>
                </c:pt>
                <c:pt idx="5">
                  <c:v>2015</c:v>
                </c:pt>
              </c:numCache>
            </c:numRef>
          </c:cat>
          <c:val>
            <c:numRef>
              <c:f>Sheet1!$B$2:$B$7</c:f>
              <c:numCache>
                <c:formatCode>0</c:formatCode>
                <c:ptCount val="6"/>
                <c:pt idx="0">
                  <c:v>274.55500000000001</c:v>
                </c:pt>
                <c:pt idx="1">
                  <c:v>284.06400000000002</c:v>
                </c:pt>
                <c:pt idx="2">
                  <c:v>487.48</c:v>
                </c:pt>
                <c:pt idx="3">
                  <c:v>596.23199999999997</c:v>
                </c:pt>
                <c:pt idx="4">
                  <c:v>700</c:v>
                </c:pt>
                <c:pt idx="5">
                  <c:v>850</c:v>
                </c:pt>
              </c:numCache>
            </c:numRef>
          </c:val>
          <c:smooth val="0"/>
        </c:ser>
        <c:dLbls>
          <c:showLegendKey val="0"/>
          <c:showVal val="0"/>
          <c:showCatName val="0"/>
          <c:showSerName val="0"/>
          <c:showPercent val="0"/>
          <c:showBubbleSize val="0"/>
        </c:dLbls>
        <c:marker val="1"/>
        <c:smooth val="0"/>
        <c:axId val="377471912"/>
        <c:axId val="377471520"/>
      </c:lineChart>
      <c:catAx>
        <c:axId val="377471912"/>
        <c:scaling>
          <c:orientation val="minMax"/>
        </c:scaling>
        <c:delete val="0"/>
        <c:axPos val="b"/>
        <c:numFmt formatCode="General" sourceLinked="1"/>
        <c:majorTickMark val="none"/>
        <c:minorTickMark val="none"/>
        <c:tickLblPos val="nextTo"/>
        <c:spPr>
          <a:noFill/>
          <a:ln w="12700" cap="rnd" cmpd="sng">
            <a:noFill/>
          </a:ln>
        </c:spPr>
        <c:txPr>
          <a:bodyPr/>
          <a:lstStyle/>
          <a:p>
            <a:pPr>
              <a:defRPr sz="1050">
                <a:solidFill>
                  <a:schemeClr val="tx1">
                    <a:lumMod val="65000"/>
                    <a:lumOff val="35000"/>
                  </a:schemeClr>
                </a:solidFill>
              </a:defRPr>
            </a:pPr>
            <a:endParaRPr lang="en-US"/>
          </a:p>
        </c:txPr>
        <c:crossAx val="377471520"/>
        <c:crosses val="autoZero"/>
        <c:auto val="1"/>
        <c:lblAlgn val="ctr"/>
        <c:lblOffset val="100"/>
        <c:tickLblSkip val="1"/>
        <c:noMultiLvlLbl val="0"/>
      </c:catAx>
      <c:valAx>
        <c:axId val="377471520"/>
        <c:scaling>
          <c:orientation val="minMax"/>
        </c:scaling>
        <c:delete val="1"/>
        <c:axPos val="l"/>
        <c:numFmt formatCode="0" sourceLinked="1"/>
        <c:majorTickMark val="out"/>
        <c:minorTickMark val="none"/>
        <c:tickLblPos val="nextTo"/>
        <c:crossAx val="377471912"/>
        <c:crosses val="autoZero"/>
        <c:crossBetween val="between"/>
      </c:valAx>
      <c:spPr>
        <a:solidFill>
          <a:schemeClr val="tx1"/>
        </a:solidFill>
        <a:ln>
          <a:noFill/>
        </a:ln>
        <a:effectLst/>
      </c:spPr>
    </c:plotArea>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76134129435518E-2"/>
          <c:y val="5.1282051282051301E-2"/>
          <c:w val="0.94937540960348799"/>
          <c:h val="0.81932526660601601"/>
        </c:manualLayout>
      </c:layout>
      <c:lineChart>
        <c:grouping val="standard"/>
        <c:varyColors val="0"/>
        <c:ser>
          <c:idx val="0"/>
          <c:order val="0"/>
          <c:tx>
            <c:strRef>
              <c:f>Sheet1!$B$1</c:f>
              <c:strCache>
                <c:ptCount val="1"/>
                <c:pt idx="0">
                  <c:v>Series 1</c:v>
                </c:pt>
              </c:strCache>
            </c:strRef>
          </c:tx>
          <c:spPr>
            <a:ln w="38100" cap="flat" cmpd="sng" algn="ctr">
              <a:solidFill>
                <a:srgbClr val="5AA4C7"/>
              </a:solidFill>
              <a:prstDash val="solid"/>
              <a:round/>
              <a:headEnd type="none" w="med" len="med"/>
              <a:tailEnd type="none" w="med" len="med"/>
            </a:ln>
            <a:effectLst/>
          </c:spPr>
          <c:marker>
            <c:symbol val="circle"/>
            <c:size val="7"/>
            <c:spPr>
              <a:solidFill>
                <a:srgbClr val="5AA4C7"/>
              </a:solidFill>
              <a:ln w="38100" cmpd="sng">
                <a:solidFill>
                  <a:srgbClr val="5AA4C7"/>
                </a:solidFill>
              </a:ln>
            </c:spPr>
          </c:marker>
          <c:dPt>
            <c:idx val="3"/>
            <c:bubble3D val="0"/>
          </c:dPt>
          <c:cat>
            <c:numRef>
              <c:f>Sheet1!$A$2:$A$8</c:f>
              <c:numCache>
                <c:formatCode>General</c:formatCode>
                <c:ptCount val="7"/>
                <c:pt idx="0">
                  <c:v>2009</c:v>
                </c:pt>
                <c:pt idx="1">
                  <c:v>2010</c:v>
                </c:pt>
                <c:pt idx="2">
                  <c:v>2011</c:v>
                </c:pt>
                <c:pt idx="3">
                  <c:v>2012</c:v>
                </c:pt>
                <c:pt idx="4">
                  <c:v>2013</c:v>
                </c:pt>
                <c:pt idx="5">
                  <c:v>2014</c:v>
                </c:pt>
                <c:pt idx="6">
                  <c:v>2015</c:v>
                </c:pt>
              </c:numCache>
            </c:numRef>
          </c:cat>
          <c:val>
            <c:numRef>
              <c:f>Sheet1!$B$2:$B$8</c:f>
              <c:numCache>
                <c:formatCode>"$"#,##0</c:formatCode>
                <c:ptCount val="7"/>
                <c:pt idx="0">
                  <c:v>1200</c:v>
                </c:pt>
                <c:pt idx="1">
                  <c:v>1100</c:v>
                </c:pt>
                <c:pt idx="2">
                  <c:v>900</c:v>
                </c:pt>
                <c:pt idx="3">
                  <c:v>750</c:v>
                </c:pt>
                <c:pt idx="4">
                  <c:v>500</c:v>
                </c:pt>
                <c:pt idx="5">
                  <c:v>400</c:v>
                </c:pt>
                <c:pt idx="6">
                  <c:v>300</c:v>
                </c:pt>
              </c:numCache>
            </c:numRef>
          </c:val>
          <c:smooth val="0"/>
        </c:ser>
        <c:dLbls>
          <c:showLegendKey val="0"/>
          <c:showVal val="0"/>
          <c:showCatName val="0"/>
          <c:showSerName val="0"/>
          <c:showPercent val="0"/>
          <c:showBubbleSize val="0"/>
        </c:dLbls>
        <c:marker val="1"/>
        <c:smooth val="0"/>
        <c:axId val="358756880"/>
        <c:axId val="358757664"/>
      </c:lineChart>
      <c:catAx>
        <c:axId val="358756880"/>
        <c:scaling>
          <c:orientation val="minMax"/>
        </c:scaling>
        <c:delete val="0"/>
        <c:axPos val="b"/>
        <c:numFmt formatCode="General" sourceLinked="1"/>
        <c:majorTickMark val="none"/>
        <c:minorTickMark val="none"/>
        <c:tickLblPos val="nextTo"/>
        <c:spPr>
          <a:noFill/>
          <a:ln w="12700" cap="rnd" cmpd="sng">
            <a:noFill/>
          </a:ln>
        </c:spPr>
        <c:txPr>
          <a:bodyPr/>
          <a:lstStyle/>
          <a:p>
            <a:pPr>
              <a:defRPr sz="1050">
                <a:solidFill>
                  <a:schemeClr val="tx1">
                    <a:lumMod val="65000"/>
                    <a:lumOff val="35000"/>
                  </a:schemeClr>
                </a:solidFill>
              </a:defRPr>
            </a:pPr>
            <a:endParaRPr lang="en-US"/>
          </a:p>
        </c:txPr>
        <c:crossAx val="358757664"/>
        <c:crosses val="autoZero"/>
        <c:auto val="1"/>
        <c:lblAlgn val="ctr"/>
        <c:lblOffset val="100"/>
        <c:tickLblSkip val="1"/>
        <c:noMultiLvlLbl val="0"/>
      </c:catAx>
      <c:valAx>
        <c:axId val="358757664"/>
        <c:scaling>
          <c:orientation val="minMax"/>
        </c:scaling>
        <c:delete val="1"/>
        <c:axPos val="l"/>
        <c:numFmt formatCode="&quot;$&quot;#,##0" sourceLinked="1"/>
        <c:majorTickMark val="out"/>
        <c:minorTickMark val="none"/>
        <c:tickLblPos val="nextTo"/>
        <c:crossAx val="358756880"/>
        <c:crosses val="autoZero"/>
        <c:crossBetween val="between"/>
      </c:valAx>
      <c:spPr>
        <a:solidFill>
          <a:schemeClr val="tx1"/>
        </a:solidFill>
        <a:ln>
          <a:noFill/>
        </a:ln>
        <a:effectLst/>
      </c:spPr>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drawings/drawing1.xml><?xml version="1.0" encoding="utf-8"?>
<c:userShapes xmlns:c="http://schemas.openxmlformats.org/drawingml/2006/chart">
  <cdr:relSizeAnchor xmlns:cdr="http://schemas.openxmlformats.org/drawingml/2006/chartDrawing">
    <cdr:from>
      <cdr:x>0.5</cdr:x>
      <cdr:y>0.56286</cdr:y>
    </cdr:from>
    <cdr:to>
      <cdr:x>0.80487</cdr:x>
      <cdr:y>0.63538</cdr:y>
    </cdr:to>
    <cdr:sp macro="" textlink="">
      <cdr:nvSpPr>
        <cdr:cNvPr id="2" name="TextBox 1"/>
        <cdr:cNvSpPr txBox="1"/>
      </cdr:nvSpPr>
      <cdr:spPr>
        <a:xfrm xmlns:a="http://schemas.openxmlformats.org/drawingml/2006/main">
          <a:off x="1394410" y="2739225"/>
          <a:ext cx="850232" cy="35292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500" dirty="0" smtClean="0">
              <a:solidFill>
                <a:schemeClr val="bg1"/>
              </a:solidFill>
            </a:rPr>
            <a:t>World</a:t>
          </a:r>
          <a:endParaRPr lang="en-US" sz="1500" dirty="0">
            <a:solidFill>
              <a:schemeClr val="bg1"/>
            </a:solidFill>
          </a:endParaRPr>
        </a:p>
      </cdr:txBody>
    </cdr:sp>
  </cdr:relSizeAnchor>
  <cdr:relSizeAnchor xmlns:cdr="http://schemas.openxmlformats.org/drawingml/2006/chartDrawing">
    <cdr:from>
      <cdr:x>0.45494</cdr:x>
      <cdr:y>0.35287</cdr:y>
    </cdr:from>
    <cdr:to>
      <cdr:x>0.75981</cdr:x>
      <cdr:y>0.42539</cdr:y>
    </cdr:to>
    <cdr:sp macro="" textlink="">
      <cdr:nvSpPr>
        <cdr:cNvPr id="3" name="TextBox 1"/>
        <cdr:cNvSpPr txBox="1"/>
      </cdr:nvSpPr>
      <cdr:spPr>
        <a:xfrm xmlns:a="http://schemas.openxmlformats.org/drawingml/2006/main">
          <a:off x="1445043" y="1638641"/>
          <a:ext cx="968370" cy="33676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dirty="0" smtClean="0">
              <a:solidFill>
                <a:schemeClr val="bg1"/>
              </a:solidFill>
            </a:rPr>
            <a:t>US</a:t>
          </a:r>
          <a:endParaRPr lang="en-US" sz="1500"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58" tIns="46580" rIns="93158" bIns="46580" numCol="1" anchor="t" anchorCtr="0" compatLnSpc="1">
            <a:prstTxWarp prst="textNoShape">
              <a:avLst/>
            </a:prstTxWarp>
          </a:bodyPr>
          <a:lstStyle>
            <a:lvl1pPr algn="l">
              <a:defRPr sz="1300">
                <a:solidFill>
                  <a:schemeClr val="tx1"/>
                </a:solidFill>
                <a:latin typeface="Arial" pitchFamily="23" charset="0"/>
                <a:ea typeface="+mn-ea"/>
                <a:cs typeface="+mn-cs"/>
              </a:defRPr>
            </a:lvl1pPr>
          </a:lstStyle>
          <a:p>
            <a:pPr>
              <a:defRPr/>
            </a:pPr>
            <a:endParaRPr lang="en-US" dirty="0">
              <a:latin typeface="Calibri"/>
            </a:endParaRPr>
          </a:p>
        </p:txBody>
      </p:sp>
      <p:sp>
        <p:nvSpPr>
          <p:cNvPr id="95235" name="Rectangle 3"/>
          <p:cNvSpPr>
            <a:spLocks noGrp="1" noChangeArrowheads="1"/>
          </p:cNvSpPr>
          <p:nvPr>
            <p:ph type="dt" sz="quarter" idx="1"/>
          </p:nvPr>
        </p:nvSpPr>
        <p:spPr bwMode="auto">
          <a:xfrm>
            <a:off x="3970938" y="0"/>
            <a:ext cx="3037840" cy="464820"/>
          </a:xfrm>
          <a:prstGeom prst="rect">
            <a:avLst/>
          </a:prstGeom>
          <a:noFill/>
          <a:ln w="9525">
            <a:noFill/>
            <a:miter lim="800000"/>
            <a:headEnd/>
            <a:tailEnd/>
          </a:ln>
          <a:effectLst/>
        </p:spPr>
        <p:txBody>
          <a:bodyPr vert="horz" wrap="square" lIns="93158" tIns="46580" rIns="93158" bIns="46580" numCol="1" anchor="t" anchorCtr="0" compatLnSpc="1">
            <a:prstTxWarp prst="textNoShape">
              <a:avLst/>
            </a:prstTxWarp>
          </a:bodyPr>
          <a:lstStyle>
            <a:lvl1pPr algn="r">
              <a:defRPr sz="1300">
                <a:solidFill>
                  <a:schemeClr val="tx1"/>
                </a:solidFill>
                <a:latin typeface="Arial" pitchFamily="23" charset="0"/>
                <a:ea typeface="+mn-ea"/>
                <a:cs typeface="+mn-cs"/>
              </a:defRPr>
            </a:lvl1pPr>
          </a:lstStyle>
          <a:p>
            <a:pPr>
              <a:defRPr/>
            </a:pPr>
            <a:endParaRPr lang="en-US" dirty="0">
              <a:latin typeface="Calibri"/>
            </a:endParaRPr>
          </a:p>
        </p:txBody>
      </p:sp>
      <p:sp>
        <p:nvSpPr>
          <p:cNvPr id="95236"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3158" tIns="46580" rIns="93158" bIns="46580" numCol="1" anchor="b" anchorCtr="0" compatLnSpc="1">
            <a:prstTxWarp prst="textNoShape">
              <a:avLst/>
            </a:prstTxWarp>
          </a:bodyPr>
          <a:lstStyle>
            <a:lvl1pPr algn="l">
              <a:defRPr sz="1300">
                <a:solidFill>
                  <a:schemeClr val="tx1"/>
                </a:solidFill>
                <a:latin typeface="Arial" pitchFamily="23" charset="0"/>
                <a:ea typeface="+mn-ea"/>
                <a:cs typeface="+mn-cs"/>
              </a:defRPr>
            </a:lvl1pPr>
          </a:lstStyle>
          <a:p>
            <a:pPr>
              <a:defRPr/>
            </a:pPr>
            <a:endParaRPr lang="en-US" dirty="0">
              <a:latin typeface="Calibri"/>
            </a:endParaRPr>
          </a:p>
        </p:txBody>
      </p:sp>
      <p:sp>
        <p:nvSpPr>
          <p:cNvPr id="95237"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3158" tIns="46580" rIns="93158" bIns="46580" numCol="1" anchor="b" anchorCtr="0" compatLnSpc="1">
            <a:prstTxWarp prst="textNoShape">
              <a:avLst/>
            </a:prstTxWarp>
          </a:bodyPr>
          <a:lstStyle>
            <a:lvl1pPr algn="r">
              <a:defRPr sz="1300">
                <a:solidFill>
                  <a:schemeClr val="tx1"/>
                </a:solidFill>
                <a:latin typeface="Arial" pitchFamily="23" charset="0"/>
                <a:ea typeface="+mn-ea"/>
                <a:cs typeface="+mn-cs"/>
              </a:defRPr>
            </a:lvl1pPr>
          </a:lstStyle>
          <a:p>
            <a:pPr>
              <a:defRPr/>
            </a:pPr>
            <a:fld id="{4A58E080-4CF5-DA4A-9651-4E11928DA0ED}"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2052214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58" tIns="46580" rIns="93158" bIns="46580" numCol="1" anchor="t" anchorCtr="0" compatLnSpc="1">
            <a:prstTxWarp prst="textNoShape">
              <a:avLst/>
            </a:prstTxWarp>
          </a:bodyPr>
          <a:lstStyle>
            <a:lvl1pPr algn="l">
              <a:defRPr sz="1300">
                <a:solidFill>
                  <a:schemeClr val="tx1"/>
                </a:solidFill>
                <a:latin typeface="Calibri"/>
                <a:ea typeface="+mn-ea"/>
                <a:cs typeface="+mn-cs"/>
              </a:defRPr>
            </a:lvl1pPr>
          </a:lstStyle>
          <a:p>
            <a:pPr>
              <a:defRPr/>
            </a:pPr>
            <a:endParaRPr lang="en-US" dirty="0"/>
          </a:p>
        </p:txBody>
      </p:sp>
      <p:sp>
        <p:nvSpPr>
          <p:cNvPr id="12291" name="Rectangle 3"/>
          <p:cNvSpPr>
            <a:spLocks noGrp="1" noChangeArrowheads="1"/>
          </p:cNvSpPr>
          <p:nvPr>
            <p:ph type="dt" idx="1"/>
          </p:nvPr>
        </p:nvSpPr>
        <p:spPr bwMode="auto">
          <a:xfrm>
            <a:off x="3972560" y="0"/>
            <a:ext cx="3037840" cy="464820"/>
          </a:xfrm>
          <a:prstGeom prst="rect">
            <a:avLst/>
          </a:prstGeom>
          <a:noFill/>
          <a:ln w="9525">
            <a:noFill/>
            <a:miter lim="800000"/>
            <a:headEnd/>
            <a:tailEnd/>
          </a:ln>
          <a:effectLst/>
        </p:spPr>
        <p:txBody>
          <a:bodyPr vert="horz" wrap="square" lIns="93158" tIns="46580" rIns="93158" bIns="46580" numCol="1" anchor="t" anchorCtr="0" compatLnSpc="1">
            <a:prstTxWarp prst="textNoShape">
              <a:avLst/>
            </a:prstTxWarp>
          </a:bodyPr>
          <a:lstStyle>
            <a:lvl1pPr algn="r">
              <a:defRPr sz="1300">
                <a:solidFill>
                  <a:schemeClr val="tx1"/>
                </a:solidFill>
                <a:latin typeface="Calibri"/>
                <a:ea typeface="+mn-ea"/>
                <a:cs typeface="+mn-cs"/>
              </a:defRPr>
            </a:lvl1pPr>
          </a:lstStyle>
          <a:p>
            <a:pPr>
              <a:defRPr/>
            </a:pPr>
            <a:endParaRPr lang="en-US" dirty="0"/>
          </a:p>
        </p:txBody>
      </p:sp>
      <p:sp>
        <p:nvSpPr>
          <p:cNvPr id="14340"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12293"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a:effectLst/>
        </p:spPr>
        <p:txBody>
          <a:bodyPr vert="horz" wrap="square" lIns="93158" tIns="46580" rIns="93158" bIns="4658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294"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a:effectLst/>
        </p:spPr>
        <p:txBody>
          <a:bodyPr vert="horz" wrap="square" lIns="93158" tIns="46580" rIns="93158" bIns="46580" numCol="1" anchor="b" anchorCtr="0" compatLnSpc="1">
            <a:prstTxWarp prst="textNoShape">
              <a:avLst/>
            </a:prstTxWarp>
          </a:bodyPr>
          <a:lstStyle>
            <a:lvl1pPr algn="l">
              <a:defRPr sz="1300">
                <a:solidFill>
                  <a:schemeClr val="tx1"/>
                </a:solidFill>
                <a:latin typeface="Calibri"/>
                <a:ea typeface="+mn-ea"/>
                <a:cs typeface="+mn-cs"/>
              </a:defRPr>
            </a:lvl1pPr>
          </a:lstStyle>
          <a:p>
            <a:pPr>
              <a:defRPr/>
            </a:pPr>
            <a:endParaRPr lang="en-US" dirty="0"/>
          </a:p>
        </p:txBody>
      </p:sp>
      <p:sp>
        <p:nvSpPr>
          <p:cNvPr id="12295"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a:effectLst/>
        </p:spPr>
        <p:txBody>
          <a:bodyPr vert="horz" wrap="square" lIns="93158" tIns="46580" rIns="93158" bIns="46580" numCol="1" anchor="b" anchorCtr="0" compatLnSpc="1">
            <a:prstTxWarp prst="textNoShape">
              <a:avLst/>
            </a:prstTxWarp>
          </a:bodyPr>
          <a:lstStyle>
            <a:lvl1pPr algn="r">
              <a:defRPr sz="1300">
                <a:solidFill>
                  <a:schemeClr val="tx1"/>
                </a:solidFill>
                <a:latin typeface="Calibri"/>
                <a:ea typeface="+mn-ea"/>
                <a:cs typeface="+mn-cs"/>
              </a:defRPr>
            </a:lvl1pPr>
          </a:lstStyle>
          <a:p>
            <a:pPr>
              <a:defRPr/>
            </a:pPr>
            <a:fld id="{5A651059-8DB8-5044-97F1-F934F7FC73CC}" type="slidenum">
              <a:rPr lang="en-US" smtClean="0"/>
              <a:pPr>
                <a:defRPr/>
              </a:pPr>
              <a:t>‹#›</a:t>
            </a:fld>
            <a:endParaRPr lang="en-US" dirty="0"/>
          </a:p>
        </p:txBody>
      </p:sp>
    </p:spTree>
    <p:extLst>
      <p:ext uri="{BB962C8B-B14F-4D97-AF65-F5344CB8AC3E}">
        <p14:creationId xmlns:p14="http://schemas.microsoft.com/office/powerpoint/2010/main" val="14444312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Calibri"/>
        <a:ea typeface="ＭＳ Ｐゴシック" pitchFamily="23" charset="-128"/>
        <a:cs typeface="+mn-cs"/>
      </a:defRPr>
    </a:lvl2pPr>
    <a:lvl3pPr marL="914400" algn="l" rtl="0" eaLnBrk="0" fontAlgn="base" hangingPunct="0">
      <a:spcBef>
        <a:spcPct val="30000"/>
      </a:spcBef>
      <a:spcAft>
        <a:spcPct val="0"/>
      </a:spcAft>
      <a:defRPr sz="1200" kern="1200">
        <a:solidFill>
          <a:schemeClr val="tx1"/>
        </a:solidFill>
        <a:latin typeface="Calibri"/>
        <a:ea typeface="ＭＳ Ｐゴシック" pitchFamily="23" charset="-128"/>
        <a:cs typeface="+mn-cs"/>
      </a:defRPr>
    </a:lvl3pPr>
    <a:lvl4pPr marL="1371600" algn="l" rtl="0" eaLnBrk="0" fontAlgn="base" hangingPunct="0">
      <a:spcBef>
        <a:spcPct val="30000"/>
      </a:spcBef>
      <a:spcAft>
        <a:spcPct val="0"/>
      </a:spcAft>
      <a:defRPr sz="1200" kern="1200">
        <a:solidFill>
          <a:schemeClr val="tx1"/>
        </a:solidFill>
        <a:latin typeface="Calibri"/>
        <a:ea typeface="ＭＳ Ｐゴシック" pitchFamily="23" charset="-128"/>
        <a:cs typeface="+mn-cs"/>
      </a:defRPr>
    </a:lvl4pPr>
    <a:lvl5pPr marL="1828800" algn="l" rtl="0" eaLnBrk="0" fontAlgn="base" hangingPunct="0">
      <a:spcBef>
        <a:spcPct val="30000"/>
      </a:spcBef>
      <a:spcAft>
        <a:spcPct val="0"/>
      </a:spcAft>
      <a:defRPr sz="1200" kern="1200">
        <a:solidFill>
          <a:schemeClr val="tx1"/>
        </a:solidFill>
        <a:latin typeface="Calibri"/>
        <a:ea typeface="ＭＳ Ｐゴシック" pitchFamily="2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2388" y="1847850"/>
            <a:ext cx="6651625" cy="49895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A651059-8DB8-5044-97F1-F934F7FC73CC}" type="slidenum">
              <a:rPr lang="en-US" smtClean="0">
                <a:solidFill>
                  <a:srgbClr val="000000"/>
                </a:solidFill>
              </a:rPr>
              <a:pPr>
                <a:defRPr/>
              </a:pPr>
              <a:t>1</a:t>
            </a:fld>
            <a:endParaRPr lang="en-US" dirty="0">
              <a:solidFill>
                <a:srgbClr val="000000"/>
              </a:solidFill>
            </a:endParaRPr>
          </a:p>
        </p:txBody>
      </p:sp>
    </p:spTree>
    <p:extLst>
      <p:ext uri="{BB962C8B-B14F-4D97-AF65-F5344CB8AC3E}">
        <p14:creationId xmlns:p14="http://schemas.microsoft.com/office/powerpoint/2010/main" val="3077628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5A651059-8DB8-5044-97F1-F934F7FC73CC}" type="slidenum">
              <a:rPr lang="en-US" smtClean="0"/>
              <a:pPr>
                <a:defRPr/>
              </a:pPr>
              <a:t>3</a:t>
            </a:fld>
            <a:endParaRPr lang="en-US" dirty="0"/>
          </a:p>
        </p:txBody>
      </p:sp>
    </p:spTree>
    <p:extLst>
      <p:ext uri="{BB962C8B-B14F-4D97-AF65-F5344CB8AC3E}">
        <p14:creationId xmlns:p14="http://schemas.microsoft.com/office/powerpoint/2010/main" val="2565734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4A82A5-CED4-404C-92F5-E99180A49B89}" type="slidenum">
              <a:rPr lang="en-US" smtClean="0"/>
              <a:t>5</a:t>
            </a:fld>
            <a:endParaRPr lang="en-US"/>
          </a:p>
        </p:txBody>
      </p:sp>
    </p:spTree>
    <p:extLst>
      <p:ext uri="{BB962C8B-B14F-4D97-AF65-F5344CB8AC3E}">
        <p14:creationId xmlns:p14="http://schemas.microsoft.com/office/powerpoint/2010/main" val="3156796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Assumptions (+source):</a:t>
            </a:r>
            <a:r>
              <a:rPr lang="en-US" b="1" baseline="0" dirty="0" smtClean="0"/>
              <a:t> </a:t>
            </a:r>
          </a:p>
          <a:p>
            <a:r>
              <a:rPr lang="en-US" baseline="0" dirty="0" smtClean="0"/>
              <a:t>36,000 annual miles driven</a:t>
            </a:r>
          </a:p>
          <a:p>
            <a:r>
              <a:rPr lang="en-US" baseline="0" dirty="0" smtClean="0"/>
              <a:t>Proterra Bus pricing based on a Catalyst XR 8-pack configuration</a:t>
            </a:r>
          </a:p>
          <a:p>
            <a:r>
              <a:rPr lang="en-US" baseline="0" dirty="0" smtClean="0"/>
              <a:t>12-year lifetime</a:t>
            </a:r>
          </a:p>
          <a:p>
            <a:r>
              <a:rPr lang="en-US" baseline="0" dirty="0" smtClean="0"/>
              <a:t>3.86 MPG Diesel (Source: DOT Transit bus Lifecycle analysis)</a:t>
            </a:r>
          </a:p>
          <a:p>
            <a:r>
              <a:rPr lang="en-US" baseline="0" dirty="0" smtClean="0"/>
              <a:t>3.27 MPG CNG (Source: DOT Transit bus Lifecycle analysis)</a:t>
            </a:r>
          </a:p>
          <a:p>
            <a:r>
              <a:rPr lang="en-US" baseline="0" dirty="0" smtClean="0"/>
              <a:t>5 MPG Hybrid (Source: DOT Transit bus Lifecycle analysis)</a:t>
            </a:r>
          </a:p>
          <a:p>
            <a:r>
              <a:rPr lang="en-US" baseline="0" dirty="0" smtClean="0"/>
              <a:t>1.7 kWh/mile  (Altoona testing) </a:t>
            </a:r>
          </a:p>
          <a:p>
            <a:endParaRPr lang="en-US" baseline="0" dirty="0" smtClean="0"/>
          </a:p>
          <a:p>
            <a:r>
              <a:rPr lang="en-US" b="1" baseline="0" dirty="0" smtClean="0"/>
              <a:t>Fuel</a:t>
            </a:r>
          </a:p>
          <a:p>
            <a:pPr defTabSz="881390" eaLnBrk="1" fontAlgn="auto" hangingPunct="1">
              <a:spcBef>
                <a:spcPts val="0"/>
              </a:spcBef>
              <a:spcAft>
                <a:spcPts val="0"/>
              </a:spcAft>
              <a:defRPr/>
            </a:pPr>
            <a:r>
              <a:rPr lang="en-US" baseline="0" dirty="0" smtClean="0"/>
              <a:t>$3.5 /DGE Diesel (US EIA Projections - Annual Energy Outlook 2015, 12-year average forecast) </a:t>
            </a:r>
          </a:p>
          <a:p>
            <a:pPr defTabSz="881390" eaLnBrk="1" fontAlgn="auto" hangingPunct="1">
              <a:spcBef>
                <a:spcPts val="0"/>
              </a:spcBef>
              <a:spcAft>
                <a:spcPts val="0"/>
              </a:spcAft>
              <a:defRPr/>
            </a:pPr>
            <a:r>
              <a:rPr lang="en-US" baseline="0" dirty="0" smtClean="0"/>
              <a:t>$2.2/ GGE CNG (US EIA Projections - Annual Energy Outlook 2015, 12-year average forecast. Does not include compression charges)</a:t>
            </a:r>
          </a:p>
          <a:p>
            <a:pPr defTabSz="881390">
              <a:defRPr/>
            </a:pPr>
            <a:r>
              <a:rPr lang="en-US" baseline="0" dirty="0" smtClean="0"/>
              <a:t>$3.5/DGE Hybrid (US EIA Projections - Annual Energy Outlook 2015, 12 year average forecast.)</a:t>
            </a:r>
          </a:p>
          <a:p>
            <a:pPr defTabSz="881390">
              <a:defRPr/>
            </a:pPr>
            <a:r>
              <a:rPr lang="en-US" baseline="0" dirty="0" smtClean="0"/>
              <a:t>$0.11/ kWh (Source: EIA TABLE 5.3 Average retail price of electricity to ultimate customer, 10 year future forecast)</a:t>
            </a:r>
          </a:p>
          <a:p>
            <a:endParaRPr lang="en-US" b="1" baseline="0" dirty="0" smtClean="0"/>
          </a:p>
          <a:p>
            <a:r>
              <a:rPr lang="en-US" b="1" baseline="0" dirty="0" smtClean="0"/>
              <a:t>*Maintenance:</a:t>
            </a:r>
          </a:p>
          <a:p>
            <a:r>
              <a:rPr lang="en-US" baseline="0" dirty="0" smtClean="0"/>
              <a:t>$0.90/ mile Diesel</a:t>
            </a:r>
          </a:p>
          <a:p>
            <a:r>
              <a:rPr lang="en-US" baseline="0" dirty="0" smtClean="0"/>
              <a:t>$1.00/mile CNG</a:t>
            </a:r>
          </a:p>
          <a:p>
            <a:r>
              <a:rPr lang="en-US" baseline="0" dirty="0" smtClean="0"/>
              <a:t>$0.55/mile Proterra</a:t>
            </a:r>
          </a:p>
          <a:p>
            <a:r>
              <a:rPr lang="en-US" baseline="0" dirty="0" smtClean="0"/>
              <a:t>$1.1/mile Hybrid</a:t>
            </a:r>
          </a:p>
          <a:p>
            <a:r>
              <a:rPr lang="en-US" baseline="0" dirty="0" smtClean="0"/>
              <a:t>(*maintenance costs are all based on customers data)</a:t>
            </a:r>
          </a:p>
          <a:p>
            <a:endParaRPr lang="en-US" dirty="0"/>
          </a:p>
        </p:txBody>
      </p:sp>
      <p:sp>
        <p:nvSpPr>
          <p:cNvPr id="4" name="Slide Number Placeholder 3"/>
          <p:cNvSpPr>
            <a:spLocks noGrp="1"/>
          </p:cNvSpPr>
          <p:nvPr>
            <p:ph type="sldNum" sz="quarter" idx="10"/>
          </p:nvPr>
        </p:nvSpPr>
        <p:spPr/>
        <p:txBody>
          <a:bodyPr/>
          <a:lstStyle/>
          <a:p>
            <a:pPr>
              <a:defRPr/>
            </a:pPr>
            <a:fld id="{5A651059-8DB8-5044-97F1-F934F7FC73CC}" type="slidenum">
              <a:rPr lang="en-US" smtClean="0">
                <a:solidFill>
                  <a:srgbClr val="000000"/>
                </a:solidFill>
              </a:rPr>
              <a:pPr>
                <a:defRPr/>
              </a:pPr>
              <a:t>18</a:t>
            </a:fld>
            <a:endParaRPr lang="en-US" dirty="0">
              <a:solidFill>
                <a:srgbClr val="000000"/>
              </a:solidFill>
            </a:endParaRPr>
          </a:p>
        </p:txBody>
      </p:sp>
    </p:spTree>
    <p:extLst>
      <p:ext uri="{BB962C8B-B14F-4D97-AF65-F5344CB8AC3E}">
        <p14:creationId xmlns:p14="http://schemas.microsoft.com/office/powerpoint/2010/main" val="2314345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850" indent="-342850">
              <a:lnSpc>
                <a:spcPct val="95000"/>
              </a:lnSpc>
              <a:buFont typeface="Arial" panose="020B0604020202020204" pitchFamily="34" charset="0"/>
              <a:buChar char="•"/>
            </a:pPr>
            <a:r>
              <a:rPr lang="en-US" dirty="0" smtClean="0">
                <a:solidFill>
                  <a:schemeClr val="tx2">
                    <a:lumMod val="75000"/>
                  </a:schemeClr>
                </a:solidFill>
                <a:latin typeface="Calibri"/>
                <a:cs typeface="Calibri"/>
              </a:rPr>
              <a:t>Use Bobby’s tech</a:t>
            </a:r>
            <a:r>
              <a:rPr lang="en-US" baseline="0" dirty="0" smtClean="0">
                <a:solidFill>
                  <a:schemeClr val="tx2">
                    <a:lumMod val="75000"/>
                  </a:schemeClr>
                </a:solidFill>
                <a:latin typeface="Calibri"/>
                <a:cs typeface="Calibri"/>
              </a:rPr>
              <a:t> slides as deeper-dive backup</a:t>
            </a:r>
            <a:endParaRPr lang="en-US" dirty="0" smtClean="0">
              <a:solidFill>
                <a:schemeClr val="tx2">
                  <a:lumMod val="75000"/>
                </a:schemeClr>
              </a:solidFill>
              <a:latin typeface="Calibri"/>
              <a:cs typeface="Calibri"/>
            </a:endParaRPr>
          </a:p>
          <a:p>
            <a:pPr marL="342850" indent="-342850">
              <a:lnSpc>
                <a:spcPct val="95000"/>
              </a:lnSpc>
              <a:buFont typeface="Arial" panose="020B0604020202020204" pitchFamily="34" charset="0"/>
              <a:buChar char="•"/>
            </a:pPr>
            <a:r>
              <a:rPr lang="en-US" dirty="0" smtClean="0">
                <a:solidFill>
                  <a:schemeClr val="tx2">
                    <a:lumMod val="75000"/>
                  </a:schemeClr>
                </a:solidFill>
                <a:latin typeface="Calibri"/>
                <a:cs typeface="Calibri"/>
              </a:rPr>
              <a:t>Rugged </a:t>
            </a:r>
            <a:r>
              <a:rPr lang="en-US" b="1" dirty="0" err="1" smtClean="0">
                <a:solidFill>
                  <a:schemeClr val="accent3">
                    <a:lumMod val="75000"/>
                  </a:schemeClr>
                </a:solidFill>
                <a:latin typeface="Calibri"/>
                <a:cs typeface="Calibri"/>
              </a:rPr>
              <a:t>TerraPak</a:t>
            </a:r>
            <a:r>
              <a:rPr lang="en-US" b="1" dirty="0" smtClean="0">
                <a:solidFill>
                  <a:schemeClr val="accent3">
                    <a:lumMod val="75000"/>
                  </a:schemeClr>
                </a:solidFill>
                <a:latin typeface="Calibri"/>
                <a:cs typeface="Calibri"/>
              </a:rPr>
              <a:t>™</a:t>
            </a:r>
            <a:r>
              <a:rPr lang="en-US" dirty="0" smtClean="0">
                <a:solidFill>
                  <a:schemeClr val="tx2">
                    <a:lumMod val="75000"/>
                  </a:schemeClr>
                </a:solidFill>
                <a:latin typeface="Calibri"/>
                <a:cs typeface="Calibri"/>
              </a:rPr>
              <a:t> reinforced battery enclosures</a:t>
            </a:r>
          </a:p>
          <a:p>
            <a:pPr marL="342850" indent="-342850">
              <a:lnSpc>
                <a:spcPct val="95000"/>
              </a:lnSpc>
              <a:buFont typeface="Arial" panose="020B0604020202020204" pitchFamily="34" charset="0"/>
              <a:buChar char="•"/>
            </a:pPr>
            <a:r>
              <a:rPr lang="en-US" dirty="0" smtClean="0">
                <a:solidFill>
                  <a:schemeClr val="tx2">
                    <a:lumMod val="75000"/>
                  </a:schemeClr>
                </a:solidFill>
                <a:latin typeface="Calibri"/>
                <a:cs typeface="Calibri"/>
              </a:rPr>
              <a:t>Choice of fast-charge </a:t>
            </a:r>
            <a:r>
              <a:rPr lang="en-US" b="1" dirty="0" err="1" smtClean="0">
                <a:solidFill>
                  <a:schemeClr val="accent3">
                    <a:lumMod val="75000"/>
                  </a:schemeClr>
                </a:solidFill>
                <a:latin typeface="Calibri"/>
                <a:cs typeface="Calibri"/>
              </a:rPr>
              <a:t>TerraVolt™FC</a:t>
            </a:r>
            <a:r>
              <a:rPr lang="en-US" b="1" dirty="0" smtClean="0">
                <a:solidFill>
                  <a:schemeClr val="accent3">
                    <a:lumMod val="75000"/>
                  </a:schemeClr>
                </a:solidFill>
                <a:latin typeface="Calibri"/>
                <a:cs typeface="Calibri"/>
              </a:rPr>
              <a:t> </a:t>
            </a:r>
            <a:r>
              <a:rPr lang="en-US" dirty="0" smtClean="0">
                <a:solidFill>
                  <a:schemeClr val="tx2">
                    <a:lumMod val="75000"/>
                  </a:schemeClr>
                </a:solidFill>
                <a:latin typeface="Calibri"/>
                <a:cs typeface="Calibri"/>
              </a:rPr>
              <a:t>battery pack</a:t>
            </a:r>
          </a:p>
          <a:p>
            <a:pPr marL="342850" indent="-342850">
              <a:lnSpc>
                <a:spcPct val="95000"/>
              </a:lnSpc>
              <a:buFont typeface="Arial" panose="020B0604020202020204" pitchFamily="34" charset="0"/>
              <a:buChar char="•"/>
            </a:pPr>
            <a:r>
              <a:rPr lang="en-US" dirty="0" smtClean="0">
                <a:solidFill>
                  <a:schemeClr val="tx2">
                    <a:lumMod val="75000"/>
                  </a:schemeClr>
                </a:solidFill>
                <a:latin typeface="Calibri"/>
                <a:cs typeface="Calibri"/>
              </a:rPr>
              <a:t>Or</a:t>
            </a:r>
            <a:r>
              <a:rPr lang="en-US" b="1" dirty="0" smtClean="0">
                <a:solidFill>
                  <a:schemeClr val="tx2">
                    <a:lumMod val="75000"/>
                  </a:schemeClr>
                </a:solidFill>
                <a:latin typeface="Calibri"/>
                <a:cs typeface="Calibri"/>
              </a:rPr>
              <a:t> </a:t>
            </a:r>
            <a:r>
              <a:rPr lang="en-US" b="1" dirty="0" err="1" smtClean="0">
                <a:solidFill>
                  <a:schemeClr val="accent3">
                    <a:lumMod val="75000"/>
                  </a:schemeClr>
                </a:solidFill>
                <a:latin typeface="Calibri"/>
                <a:cs typeface="Calibri"/>
              </a:rPr>
              <a:t>TerraVolt™XR</a:t>
            </a:r>
            <a:r>
              <a:rPr lang="en-US" b="1" dirty="0" smtClean="0">
                <a:solidFill>
                  <a:schemeClr val="accent3">
                    <a:lumMod val="75000"/>
                  </a:schemeClr>
                </a:solidFill>
                <a:latin typeface="Calibri"/>
                <a:cs typeface="Calibri"/>
              </a:rPr>
              <a:t> </a:t>
            </a:r>
            <a:r>
              <a:rPr lang="en-US" dirty="0" smtClean="0">
                <a:solidFill>
                  <a:schemeClr val="tx2">
                    <a:lumMod val="75000"/>
                  </a:schemeClr>
                </a:solidFill>
                <a:latin typeface="Calibri"/>
                <a:cs typeface="Calibri"/>
              </a:rPr>
              <a:t>extended-range battery pack</a:t>
            </a:r>
          </a:p>
          <a:p>
            <a:pPr marL="342850" indent="-342850">
              <a:lnSpc>
                <a:spcPct val="95000"/>
              </a:lnSpc>
              <a:buFont typeface="Arial" panose="020B0604020202020204" pitchFamily="34" charset="0"/>
              <a:buChar char="•"/>
            </a:pPr>
            <a:r>
              <a:rPr lang="en-US" dirty="0" smtClean="0">
                <a:solidFill>
                  <a:schemeClr val="tx2">
                    <a:lumMod val="75000"/>
                  </a:schemeClr>
                </a:solidFill>
                <a:latin typeface="Calibri"/>
                <a:cs typeface="Calibri"/>
              </a:rPr>
              <a:t>Easy access for </a:t>
            </a:r>
            <a:r>
              <a:rPr lang="en-US" b="1" dirty="0" smtClean="0">
                <a:solidFill>
                  <a:schemeClr val="accent3">
                    <a:lumMod val="75000"/>
                  </a:schemeClr>
                </a:solidFill>
                <a:latin typeface="Calibri"/>
                <a:cs typeface="Calibri"/>
              </a:rPr>
              <a:t>changing</a:t>
            </a:r>
            <a:r>
              <a:rPr lang="en-US" dirty="0" smtClean="0">
                <a:solidFill>
                  <a:schemeClr val="tx2">
                    <a:lumMod val="75000"/>
                  </a:schemeClr>
                </a:solidFill>
                <a:latin typeface="Calibri"/>
                <a:cs typeface="Calibri"/>
              </a:rPr>
              <a:t> configurations</a:t>
            </a:r>
          </a:p>
          <a:p>
            <a:pPr marL="342850" indent="-342850">
              <a:lnSpc>
                <a:spcPct val="95000"/>
              </a:lnSpc>
              <a:buFont typeface="Arial" panose="020B0604020202020204" pitchFamily="34" charset="0"/>
              <a:buChar char="•"/>
            </a:pPr>
            <a:r>
              <a:rPr lang="en-US" dirty="0" smtClean="0">
                <a:solidFill>
                  <a:schemeClr val="tx2">
                    <a:lumMod val="75000"/>
                  </a:schemeClr>
                </a:solidFill>
                <a:latin typeface="Calibri"/>
                <a:cs typeface="Calibri"/>
              </a:rPr>
              <a:t>Modular design ensures perfect fit</a:t>
            </a:r>
          </a:p>
          <a:p>
            <a:pPr marL="342850" indent="-342850">
              <a:lnSpc>
                <a:spcPct val="95000"/>
              </a:lnSpc>
              <a:buFont typeface="Arial" panose="020B0604020202020204" pitchFamily="34" charset="0"/>
              <a:buChar char="•"/>
            </a:pPr>
            <a:r>
              <a:rPr lang="en-US" dirty="0" smtClean="0">
                <a:solidFill>
                  <a:schemeClr val="tx2">
                    <a:lumMod val="75000"/>
                  </a:schemeClr>
                </a:solidFill>
                <a:latin typeface="Calibri"/>
                <a:cs typeface="Calibri"/>
              </a:rPr>
              <a:t>Plug-and-play </a:t>
            </a:r>
            <a:r>
              <a:rPr lang="en-US" b="1" dirty="0" smtClean="0">
                <a:solidFill>
                  <a:schemeClr val="accent3">
                    <a:lumMod val="75000"/>
                  </a:schemeClr>
                </a:solidFill>
                <a:latin typeface="Calibri"/>
                <a:cs typeface="Calibri"/>
              </a:rPr>
              <a:t>interoperability</a:t>
            </a:r>
          </a:p>
          <a:p>
            <a:pPr marL="342850" indent="-342850">
              <a:lnSpc>
                <a:spcPct val="95000"/>
              </a:lnSpc>
              <a:buFont typeface="Arial" panose="020B0604020202020204" pitchFamily="34" charset="0"/>
              <a:buChar char="•"/>
            </a:pPr>
            <a:r>
              <a:rPr lang="en-US" dirty="0" smtClean="0">
                <a:solidFill>
                  <a:schemeClr val="tx2">
                    <a:lumMod val="75000"/>
                  </a:schemeClr>
                </a:solidFill>
                <a:latin typeface="Calibri"/>
                <a:cs typeface="Calibri"/>
              </a:rPr>
              <a:t>Easy technology upgrades</a:t>
            </a:r>
          </a:p>
          <a:p>
            <a:pPr marL="342850" indent="-342850">
              <a:lnSpc>
                <a:spcPct val="95000"/>
              </a:lnSpc>
              <a:buFont typeface="Arial" panose="020B0604020202020204" pitchFamily="34" charset="0"/>
              <a:buChar char="•"/>
            </a:pPr>
            <a:r>
              <a:rPr lang="en-US" dirty="0" smtClean="0">
                <a:solidFill>
                  <a:schemeClr val="tx2">
                    <a:lumMod val="75000"/>
                  </a:schemeClr>
                </a:solidFill>
                <a:latin typeface="Calibri"/>
                <a:cs typeface="Calibri"/>
              </a:rPr>
              <a:t>Ultimate </a:t>
            </a:r>
            <a:r>
              <a:rPr lang="en-US" b="1" dirty="0" smtClean="0">
                <a:solidFill>
                  <a:schemeClr val="accent3">
                    <a:lumMod val="75000"/>
                  </a:schemeClr>
                </a:solidFill>
                <a:latin typeface="Calibri"/>
                <a:cs typeface="Calibri"/>
              </a:rPr>
              <a:t>flexibility</a:t>
            </a:r>
          </a:p>
          <a:p>
            <a:pPr marL="342850" indent="-342850">
              <a:lnSpc>
                <a:spcPct val="95000"/>
              </a:lnSpc>
              <a:buFont typeface="Arial" panose="020B0604020202020204" pitchFamily="34" charset="0"/>
              <a:buChar char="•"/>
            </a:pPr>
            <a:r>
              <a:rPr lang="en-US" dirty="0" smtClean="0">
                <a:solidFill>
                  <a:schemeClr val="tx2">
                    <a:lumMod val="75000"/>
                  </a:schemeClr>
                </a:solidFill>
                <a:latin typeface="Calibri"/>
                <a:cs typeface="Calibri"/>
              </a:rPr>
              <a:t>Range extension</a:t>
            </a:r>
          </a:p>
          <a:p>
            <a:pPr marL="342850" indent="-342850">
              <a:lnSpc>
                <a:spcPct val="95000"/>
              </a:lnSpc>
              <a:buFont typeface="Arial" panose="020B0604020202020204" pitchFamily="34" charset="0"/>
              <a:buChar char="•"/>
            </a:pPr>
            <a:r>
              <a:rPr lang="en-US" dirty="0" smtClean="0">
                <a:solidFill>
                  <a:schemeClr val="tx2">
                    <a:lumMod val="75000"/>
                  </a:schemeClr>
                </a:solidFill>
                <a:latin typeface="Calibri"/>
                <a:cs typeface="Calibri"/>
              </a:rPr>
              <a:t>Safest location</a:t>
            </a:r>
          </a:p>
          <a:p>
            <a:endParaRPr lang="en-US" dirty="0"/>
          </a:p>
        </p:txBody>
      </p:sp>
      <p:sp>
        <p:nvSpPr>
          <p:cNvPr id="4" name="Slide Number Placeholder 3"/>
          <p:cNvSpPr>
            <a:spLocks noGrp="1"/>
          </p:cNvSpPr>
          <p:nvPr>
            <p:ph type="sldNum" sz="quarter" idx="10"/>
          </p:nvPr>
        </p:nvSpPr>
        <p:spPr/>
        <p:txBody>
          <a:bodyPr/>
          <a:lstStyle/>
          <a:p>
            <a:pPr>
              <a:defRPr/>
            </a:pPr>
            <a:fld id="{5A651059-8DB8-5044-97F1-F934F7FC73CC}" type="slidenum">
              <a:rPr lang="en-US" smtClean="0"/>
              <a:pPr>
                <a:defRPr/>
              </a:pPr>
              <a:t>25</a:t>
            </a:fld>
            <a:endParaRPr lang="en-US" dirty="0"/>
          </a:p>
        </p:txBody>
      </p:sp>
    </p:spTree>
    <p:extLst>
      <p:ext uri="{BB962C8B-B14F-4D97-AF65-F5344CB8AC3E}">
        <p14:creationId xmlns:p14="http://schemas.microsoft.com/office/powerpoint/2010/main" val="778211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651059-8DB8-5044-97F1-F934F7FC73CC}" type="slidenum">
              <a:rPr lang="en-US" smtClean="0"/>
              <a:pPr>
                <a:defRPr/>
              </a:pPr>
              <a:t>27</a:t>
            </a:fld>
            <a:endParaRPr lang="en-US" dirty="0"/>
          </a:p>
        </p:txBody>
      </p:sp>
    </p:spTree>
    <p:extLst>
      <p:ext uri="{BB962C8B-B14F-4D97-AF65-F5344CB8AC3E}">
        <p14:creationId xmlns:p14="http://schemas.microsoft.com/office/powerpoint/2010/main" val="2250404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5A651059-8DB8-5044-97F1-F934F7FC73CC}" type="slidenum">
              <a:rPr lang="en-US" smtClean="0"/>
              <a:pPr>
                <a:defRPr/>
              </a:pPr>
              <a:t>39</a:t>
            </a:fld>
            <a:endParaRPr lang="en-US" dirty="0"/>
          </a:p>
        </p:txBody>
      </p:sp>
    </p:spTree>
    <p:extLst>
      <p:ext uri="{BB962C8B-B14F-4D97-AF65-F5344CB8AC3E}">
        <p14:creationId xmlns:p14="http://schemas.microsoft.com/office/powerpoint/2010/main" val="3253475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A651059-8DB8-5044-97F1-F934F7FC73CC}" type="slidenum">
              <a:rPr lang="en-US" smtClean="0">
                <a:solidFill>
                  <a:srgbClr val="000000"/>
                </a:solidFill>
              </a:rPr>
              <a:pPr>
                <a:defRPr/>
              </a:pPr>
              <a:t>46</a:t>
            </a:fld>
            <a:endParaRPr lang="en-US" dirty="0">
              <a:solidFill>
                <a:srgbClr val="000000"/>
              </a:solidFill>
            </a:endParaRPr>
          </a:p>
        </p:txBody>
      </p:sp>
    </p:spTree>
    <p:extLst>
      <p:ext uri="{BB962C8B-B14F-4D97-AF65-F5344CB8AC3E}">
        <p14:creationId xmlns:p14="http://schemas.microsoft.com/office/powerpoint/2010/main" val="1345709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bwMode="auto">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userDrawn="1">
            <p:ph type="ctrTitle" hasCustomPrompt="1"/>
          </p:nvPr>
        </p:nvSpPr>
        <p:spPr bwMode="auto">
          <a:xfrm>
            <a:off x="0" y="1524000"/>
            <a:ext cx="6477000" cy="400110"/>
          </a:xfrm>
          <a:solidFill>
            <a:schemeClr val="tx1"/>
          </a:solidFill>
        </p:spPr>
        <p:txBody>
          <a:bodyPr wrap="square" lIns="91440" rIns="182880" anchor="ctr" anchorCtr="0">
            <a:spAutoFit/>
          </a:bodyPr>
          <a:lstStyle>
            <a:lvl1pPr algn="r">
              <a:lnSpc>
                <a:spcPct val="80000"/>
              </a:lnSpc>
              <a:defRPr sz="2400" b="0" i="0" cap="none" spc="0">
                <a:solidFill>
                  <a:schemeClr val="bg1"/>
                </a:solidFill>
                <a:effectLst/>
                <a:latin typeface="Calibri Light"/>
                <a:cs typeface="Calibri Light"/>
              </a:defRPr>
            </a:lvl1pPr>
          </a:lstStyle>
          <a:p>
            <a:r>
              <a:rPr lang="en-US" dirty="0" smtClean="0"/>
              <a:t>CLICK TO EDIT MASTER TITLE STYLE</a:t>
            </a:r>
            <a:endParaRPr lang="en-US" dirty="0"/>
          </a:p>
        </p:txBody>
      </p:sp>
      <p:sp>
        <p:nvSpPr>
          <p:cNvPr id="6147" name="Rectangle 3"/>
          <p:cNvSpPr>
            <a:spLocks noGrp="1" noChangeArrowheads="1"/>
          </p:cNvSpPr>
          <p:nvPr userDrawn="1">
            <p:ph type="subTitle" idx="1"/>
          </p:nvPr>
        </p:nvSpPr>
        <p:spPr bwMode="gray">
          <a:xfrm>
            <a:off x="5669797" y="2205926"/>
            <a:ext cx="3200400" cy="679673"/>
          </a:xfrm>
          <a:prstGeom prst="rect">
            <a:avLst/>
          </a:prstGeom>
          <a:noFill/>
          <a:ln>
            <a:noFill/>
          </a:ln>
        </p:spPr>
        <p:txBody>
          <a:bodyPr wrap="square" lIns="91440" tIns="45720" bIns="45720" anchor="t" anchorCtr="0">
            <a:spAutoFit/>
          </a:bodyPr>
          <a:lstStyle>
            <a:lvl1pPr marL="0" indent="0" algn="l">
              <a:lnSpc>
                <a:spcPct val="95000"/>
              </a:lnSpc>
              <a:spcBef>
                <a:spcPct val="0"/>
              </a:spcBef>
              <a:spcAft>
                <a:spcPts val="0"/>
              </a:spcAft>
              <a:buFont typeface="Wingdings" pitchFamily="23" charset="2"/>
              <a:buNone/>
              <a:defRPr sz="2000" b="0" i="0" cap="none">
                <a:solidFill>
                  <a:schemeClr val="tx1"/>
                </a:solidFill>
                <a:effectLst/>
                <a:latin typeface="Calibri"/>
                <a:cs typeface="Calibri"/>
              </a:defRPr>
            </a:lvl1pPr>
          </a:lstStyle>
          <a:p>
            <a:r>
              <a:rPr lang="en-US" dirty="0"/>
              <a:t>Click to edit Master subtitle style</a:t>
            </a:r>
          </a:p>
        </p:txBody>
      </p:sp>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41361" y="5634690"/>
            <a:ext cx="3634179" cy="363243"/>
          </a:xfrm>
          <a:prstGeom prst="rect">
            <a:avLst/>
          </a:prstGeom>
        </p:spPr>
      </p:pic>
    </p:spTree>
    <p:extLst>
      <p:ext uri="{BB962C8B-B14F-4D97-AF65-F5344CB8AC3E}">
        <p14:creationId xmlns:p14="http://schemas.microsoft.com/office/powerpoint/2010/main" val="1291391160"/>
      </p:ext>
    </p:extLst>
  </p:cSld>
  <p:clrMapOvr>
    <a:masterClrMapping/>
  </p:clrMapOvr>
  <p:transition>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21247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7"/>
            <a:ext cx="3886200" cy="15547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7"/>
            <a:ext cx="3886200" cy="15547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6356353"/>
            <a:ext cx="2057400" cy="365125"/>
          </a:xfrm>
          <a:prstGeom prst="rect">
            <a:avLst/>
          </a:prstGeom>
        </p:spPr>
        <p:txBody>
          <a:bodyPr/>
          <a:lstStyle/>
          <a:p>
            <a:fld id="{96509D17-AD89-4203-90B3-0B324DDEB250}" type="datetimeFigureOut">
              <a:rPr lang="en-US" smtClean="0"/>
              <a:t>4/19/2016</a:t>
            </a:fld>
            <a:endParaRPr lang="en-US" dirty="0"/>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3"/>
            <a:ext cx="2057400" cy="365125"/>
          </a:xfrm>
          <a:prstGeom prst="rect">
            <a:avLst/>
          </a:prstGeom>
        </p:spPr>
        <p:txBody>
          <a:bodyPr/>
          <a:lstStyle/>
          <a:p>
            <a:fld id="{BD23C80E-805E-4F0E-9872-BC3A32A15F2D}" type="slidenum">
              <a:rPr lang="en-US" smtClean="0"/>
              <a:t>‹#›</a:t>
            </a:fld>
            <a:endParaRPr lang="en-US" dirty="0"/>
          </a:p>
        </p:txBody>
      </p:sp>
    </p:spTree>
    <p:extLst>
      <p:ext uri="{BB962C8B-B14F-4D97-AF65-F5344CB8AC3E}">
        <p14:creationId xmlns:p14="http://schemas.microsoft.com/office/powerpoint/2010/main" val="1089560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473" y="628963"/>
            <a:ext cx="6800273" cy="361637"/>
          </a:xfrm>
        </p:spPr>
        <p:txBody>
          <a:bodyPr wrap="square">
            <a:spAutoFit/>
          </a:bodyPr>
          <a:lstStyle>
            <a:lvl1pPr>
              <a:lnSpc>
                <a:spcPct val="80000"/>
              </a:lnSpc>
              <a:defRPr sz="2000">
                <a:solidFill>
                  <a:schemeClr val="bg1"/>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2077475"/>
            <a:ext cx="8534400" cy="1556837"/>
          </a:xfrm>
        </p:spPr>
        <p:txBody>
          <a:bodyPr/>
          <a:lstStyle>
            <a:lvl1pPr>
              <a:lnSpc>
                <a:spcPct val="95000"/>
              </a:lnSpc>
              <a:buClr>
                <a:schemeClr val="tx1"/>
              </a:buClr>
              <a:defRPr sz="2000" b="0" i="0">
                <a:solidFill>
                  <a:schemeClr val="tx2">
                    <a:lumMod val="75000"/>
                  </a:schemeClr>
                </a:solidFill>
                <a:latin typeface="Calibri"/>
                <a:cs typeface="Calibri"/>
              </a:defRPr>
            </a:lvl1pPr>
            <a:lvl2pPr>
              <a:buClr>
                <a:schemeClr val="tx1"/>
              </a:buClr>
              <a:defRPr sz="1800" b="0" i="0">
                <a:solidFill>
                  <a:schemeClr val="tx2">
                    <a:lumMod val="75000"/>
                  </a:schemeClr>
                </a:solidFill>
                <a:latin typeface="Calibri"/>
                <a:cs typeface="Calibri"/>
              </a:defRPr>
            </a:lvl2pPr>
            <a:lvl3pPr>
              <a:buClr>
                <a:schemeClr val="tx1"/>
              </a:buClr>
              <a:defRPr sz="1600" b="0" i="0">
                <a:solidFill>
                  <a:schemeClr val="tx2">
                    <a:lumMod val="75000"/>
                  </a:schemeClr>
                </a:solidFill>
                <a:latin typeface="Calibri"/>
                <a:cs typeface="Calibri"/>
              </a:defRPr>
            </a:lvl3pPr>
            <a:lvl4pPr>
              <a:buClr>
                <a:schemeClr val="tx1"/>
              </a:buClr>
              <a:defRPr sz="1600" b="0" i="0">
                <a:solidFill>
                  <a:schemeClr val="tx2">
                    <a:lumMod val="75000"/>
                  </a:schemeClr>
                </a:solidFill>
                <a:latin typeface="Calibri"/>
                <a:cs typeface="Calibri"/>
              </a:defRPr>
            </a:lvl4pPr>
            <a:lvl5pPr>
              <a:buClr>
                <a:schemeClr val="tx1"/>
              </a:buClr>
              <a:defRPr sz="1600" b="0" i="0">
                <a:solidFill>
                  <a:schemeClr val="tx2">
                    <a:lumMod val="75000"/>
                  </a:schemeClr>
                </a:solidFill>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48751878"/>
      </p:ext>
    </p:extLst>
  </p:cSld>
  <p:clrMapOvr>
    <a:masterClrMapping/>
  </p:clrMapOvr>
  <p:transition>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Content-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077475"/>
            <a:ext cx="8534400" cy="1556837"/>
          </a:xfrm>
        </p:spPr>
        <p:txBody>
          <a:bodyPr/>
          <a:lstStyle>
            <a:lvl1pPr marL="284163" indent="-284163">
              <a:buClr>
                <a:schemeClr val="tx1"/>
              </a:buClr>
              <a:buSzPct val="100000"/>
              <a:buFont typeface="Arial"/>
              <a:buChar char="•"/>
              <a:defRPr sz="2000">
                <a:solidFill>
                  <a:srgbClr val="53595E"/>
                </a:solidFill>
              </a:defRPr>
            </a:lvl1pPr>
            <a:lvl2pPr>
              <a:buClr>
                <a:schemeClr val="tx1"/>
              </a:buClr>
              <a:defRPr sz="1800">
                <a:solidFill>
                  <a:srgbClr val="53595E"/>
                </a:solidFill>
              </a:defRPr>
            </a:lvl2pPr>
            <a:lvl3pPr>
              <a:buClr>
                <a:schemeClr val="tx1"/>
              </a:buClr>
              <a:defRPr sz="1600">
                <a:solidFill>
                  <a:srgbClr val="53595E"/>
                </a:solidFill>
              </a:defRPr>
            </a:lvl3pPr>
            <a:lvl4pPr>
              <a:buClr>
                <a:schemeClr val="tx1"/>
              </a:buClr>
              <a:defRPr sz="1600">
                <a:solidFill>
                  <a:srgbClr val="53595E"/>
                </a:solidFill>
              </a:defRPr>
            </a:lvl4pPr>
            <a:lvl5pPr>
              <a:buClr>
                <a:schemeClr val="tx1"/>
              </a:buClr>
              <a:defRPr sz="1600">
                <a:solidFill>
                  <a:srgbClr val="53595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2"/>
          <p:cNvSpPr>
            <a:spLocks noGrp="1"/>
          </p:cNvSpPr>
          <p:nvPr>
            <p:ph type="body" idx="10" hasCustomPrompt="1"/>
          </p:nvPr>
        </p:nvSpPr>
        <p:spPr>
          <a:xfrm>
            <a:off x="304800" y="1295400"/>
            <a:ext cx="8534400" cy="374461"/>
          </a:xfrm>
        </p:spPr>
        <p:txBody>
          <a:bodyPr wrap="square" anchor="t" anchorCtr="0">
            <a:spAutoFit/>
          </a:bodyPr>
          <a:lstStyle>
            <a:lvl1pPr marL="0" indent="0">
              <a:lnSpc>
                <a:spcPct val="90000"/>
              </a:lnSpc>
              <a:spcBef>
                <a:spcPts val="0"/>
              </a:spcBef>
              <a:spcAft>
                <a:spcPts val="0"/>
              </a:spcAft>
              <a:buNone/>
              <a:defRPr sz="2000" b="0" i="0" cap="none">
                <a:solidFill>
                  <a:srgbClr val="0C67C5"/>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itle 1"/>
          <p:cNvSpPr>
            <a:spLocks noGrp="1"/>
          </p:cNvSpPr>
          <p:nvPr>
            <p:ph type="title" hasCustomPrompt="1"/>
          </p:nvPr>
        </p:nvSpPr>
        <p:spPr>
          <a:xfrm>
            <a:off x="-18473" y="628963"/>
            <a:ext cx="6800273" cy="361637"/>
          </a:xfrm>
        </p:spPr>
        <p:txBody>
          <a:bodyPr wrap="square">
            <a:spAutoFit/>
          </a:bodyPr>
          <a:lstStyle>
            <a:lvl1pPr>
              <a:lnSpc>
                <a:spcPct val="80000"/>
              </a:lnSpc>
              <a:defRPr sz="2000">
                <a:solidFill>
                  <a:schemeClr val="bg1"/>
                </a:solidFill>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87534951"/>
      </p:ext>
    </p:extLst>
  </p:cSld>
  <p:clrMapOvr>
    <a:masterClrMapping/>
  </p:clrMapOvr>
  <p:transition>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5" name="Content Placeholder 2"/>
          <p:cNvSpPr>
            <a:spLocks noGrp="1"/>
          </p:cNvSpPr>
          <p:nvPr>
            <p:ph sz="half" idx="10"/>
          </p:nvPr>
        </p:nvSpPr>
        <p:spPr>
          <a:xfrm>
            <a:off x="304800" y="2133600"/>
            <a:ext cx="4114800" cy="1556837"/>
          </a:xfrm>
        </p:spPr>
        <p:txBody>
          <a:bodyPr wrap="square">
            <a:spAutoFit/>
          </a:bodyPr>
          <a:lstStyle>
            <a:lvl1pPr>
              <a:buClr>
                <a:schemeClr val="tx1"/>
              </a:buClr>
              <a:defRPr sz="2000">
                <a:solidFill>
                  <a:srgbClr val="53595E"/>
                </a:solidFill>
              </a:defRPr>
            </a:lvl1pPr>
            <a:lvl2pPr>
              <a:buClr>
                <a:schemeClr val="tx1"/>
              </a:buClr>
              <a:defRPr sz="1800">
                <a:solidFill>
                  <a:srgbClr val="53595E"/>
                </a:solidFill>
              </a:defRPr>
            </a:lvl2pPr>
            <a:lvl3pPr>
              <a:buClr>
                <a:schemeClr val="tx1"/>
              </a:buClr>
              <a:defRPr sz="1600">
                <a:solidFill>
                  <a:srgbClr val="53595E"/>
                </a:solidFill>
              </a:defRPr>
            </a:lvl3pPr>
            <a:lvl4pPr>
              <a:buClr>
                <a:schemeClr val="tx1"/>
              </a:buClr>
              <a:defRPr sz="1400">
                <a:solidFill>
                  <a:srgbClr val="53595E"/>
                </a:solidFill>
              </a:defRPr>
            </a:lvl4pPr>
            <a:lvl5pPr>
              <a:buClr>
                <a:schemeClr val="tx1"/>
              </a:buClr>
              <a:defRPr sz="1400">
                <a:solidFill>
                  <a:srgbClr val="53595E"/>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2"/>
          </p:nvPr>
        </p:nvSpPr>
        <p:spPr>
          <a:xfrm>
            <a:off x="4724400" y="2133600"/>
            <a:ext cx="4114800" cy="1556837"/>
          </a:xfrm>
        </p:spPr>
        <p:txBody>
          <a:bodyPr wrap="square">
            <a:spAutoFit/>
          </a:bodyPr>
          <a:lstStyle>
            <a:lvl1pPr>
              <a:buClr>
                <a:schemeClr val="tx1"/>
              </a:buClr>
              <a:defRPr sz="2000">
                <a:solidFill>
                  <a:srgbClr val="53595E"/>
                </a:solidFill>
              </a:defRPr>
            </a:lvl1pPr>
            <a:lvl2pPr>
              <a:buClr>
                <a:schemeClr val="tx1"/>
              </a:buClr>
              <a:defRPr sz="1800">
                <a:solidFill>
                  <a:srgbClr val="53595E"/>
                </a:solidFill>
              </a:defRPr>
            </a:lvl2pPr>
            <a:lvl3pPr>
              <a:buClr>
                <a:schemeClr val="tx1"/>
              </a:buClr>
              <a:defRPr sz="1600">
                <a:solidFill>
                  <a:srgbClr val="53595E"/>
                </a:solidFill>
              </a:defRPr>
            </a:lvl3pPr>
            <a:lvl4pPr>
              <a:buClr>
                <a:schemeClr val="tx1"/>
              </a:buClr>
              <a:defRPr sz="1400">
                <a:solidFill>
                  <a:srgbClr val="53595E"/>
                </a:solidFill>
              </a:defRPr>
            </a:lvl4pPr>
            <a:lvl5pPr>
              <a:buClr>
                <a:schemeClr val="tx1"/>
              </a:buClr>
              <a:defRPr sz="1400">
                <a:solidFill>
                  <a:srgbClr val="53595E"/>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hasCustomPrompt="1"/>
          </p:nvPr>
        </p:nvSpPr>
        <p:spPr>
          <a:xfrm>
            <a:off x="-18473" y="628963"/>
            <a:ext cx="6800273" cy="361637"/>
          </a:xfrm>
        </p:spPr>
        <p:txBody>
          <a:bodyPr wrap="square">
            <a:spAutoFit/>
          </a:bodyPr>
          <a:lstStyle>
            <a:lvl1pPr>
              <a:lnSpc>
                <a:spcPct val="80000"/>
              </a:lnSpc>
              <a:defRPr sz="2000">
                <a:solidFill>
                  <a:schemeClr val="bg1"/>
                </a:solidFill>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35465623"/>
      </p:ext>
    </p:extLst>
  </p:cSld>
  <p:clrMapOvr>
    <a:masterClrMapping/>
  </p:clrMapOvr>
  <p:transition>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Content-Subtitl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04800" y="1295400"/>
            <a:ext cx="4111625" cy="374461"/>
          </a:xfrm>
        </p:spPr>
        <p:txBody>
          <a:bodyPr anchor="t" anchorCtr="0"/>
          <a:lstStyle>
            <a:lvl1pPr marL="0" indent="0">
              <a:lnSpc>
                <a:spcPct val="90000"/>
              </a:lnSpc>
              <a:spcBef>
                <a:spcPts val="0"/>
              </a:spcBef>
              <a:spcAft>
                <a:spcPts val="0"/>
              </a:spcAft>
              <a:buNone/>
              <a:defRPr sz="2000" b="0" i="0" cap="none">
                <a:solidFill>
                  <a:srgbClr val="0C67C5"/>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a:t>
            </a:r>
          </a:p>
        </p:txBody>
      </p:sp>
      <p:sp>
        <p:nvSpPr>
          <p:cNvPr id="5" name="Text Placeholder 4"/>
          <p:cNvSpPr>
            <a:spLocks noGrp="1"/>
          </p:cNvSpPr>
          <p:nvPr>
            <p:ph type="body" sz="quarter" idx="3" hasCustomPrompt="1"/>
          </p:nvPr>
        </p:nvSpPr>
        <p:spPr>
          <a:xfrm>
            <a:off x="4724400" y="1295400"/>
            <a:ext cx="4114798" cy="374461"/>
          </a:xfrm>
        </p:spPr>
        <p:txBody>
          <a:bodyPr anchor="t" anchorCtr="0"/>
          <a:lstStyle>
            <a:lvl1pPr marL="0" indent="0">
              <a:lnSpc>
                <a:spcPct val="90000"/>
              </a:lnSpc>
              <a:spcBef>
                <a:spcPts val="0"/>
              </a:spcBef>
              <a:spcAft>
                <a:spcPts val="0"/>
              </a:spcAft>
              <a:buNone/>
              <a:defRPr sz="2000" b="0" i="0" cap="none">
                <a:solidFill>
                  <a:srgbClr val="0C67C5"/>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a:t>
            </a:r>
          </a:p>
        </p:txBody>
      </p:sp>
      <p:sp>
        <p:nvSpPr>
          <p:cNvPr id="9" name="Content Placeholder 2"/>
          <p:cNvSpPr>
            <a:spLocks noGrp="1"/>
          </p:cNvSpPr>
          <p:nvPr>
            <p:ph sz="half" idx="10"/>
          </p:nvPr>
        </p:nvSpPr>
        <p:spPr>
          <a:xfrm>
            <a:off x="304800" y="2133600"/>
            <a:ext cx="4111625" cy="1556837"/>
          </a:xfrm>
        </p:spPr>
        <p:txBody>
          <a:bodyPr wrap="square">
            <a:spAutoFit/>
          </a:bodyPr>
          <a:lstStyle>
            <a:lvl1pPr>
              <a:buClr>
                <a:schemeClr val="tx1"/>
              </a:buClr>
              <a:defRPr sz="2000">
                <a:solidFill>
                  <a:srgbClr val="53595E"/>
                </a:solidFill>
              </a:defRPr>
            </a:lvl1pPr>
            <a:lvl2pPr>
              <a:buClr>
                <a:schemeClr val="tx1"/>
              </a:buClr>
              <a:defRPr sz="1800">
                <a:solidFill>
                  <a:srgbClr val="53595E"/>
                </a:solidFill>
              </a:defRPr>
            </a:lvl2pPr>
            <a:lvl3pPr>
              <a:buClr>
                <a:schemeClr val="tx1"/>
              </a:buClr>
              <a:defRPr sz="1600">
                <a:solidFill>
                  <a:srgbClr val="53595E"/>
                </a:solidFill>
              </a:defRPr>
            </a:lvl3pPr>
            <a:lvl4pPr>
              <a:buClr>
                <a:schemeClr val="tx1"/>
              </a:buClr>
              <a:defRPr sz="1400">
                <a:solidFill>
                  <a:srgbClr val="53595E"/>
                </a:solidFill>
              </a:defRPr>
            </a:lvl4pPr>
            <a:lvl5pPr>
              <a:buClr>
                <a:schemeClr val="tx1"/>
              </a:buClr>
              <a:defRPr sz="1400">
                <a:solidFill>
                  <a:srgbClr val="53595E"/>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3"/>
          <p:cNvSpPr>
            <a:spLocks noGrp="1"/>
          </p:cNvSpPr>
          <p:nvPr>
            <p:ph sz="half" idx="2"/>
          </p:nvPr>
        </p:nvSpPr>
        <p:spPr>
          <a:xfrm>
            <a:off x="4727575" y="2133600"/>
            <a:ext cx="4111625" cy="1556837"/>
          </a:xfrm>
        </p:spPr>
        <p:txBody>
          <a:bodyPr wrap="square">
            <a:spAutoFit/>
          </a:bodyPr>
          <a:lstStyle>
            <a:lvl1pPr>
              <a:buClr>
                <a:schemeClr val="tx1"/>
              </a:buClr>
              <a:defRPr sz="2000">
                <a:solidFill>
                  <a:srgbClr val="53595E"/>
                </a:solidFill>
              </a:defRPr>
            </a:lvl1pPr>
            <a:lvl2pPr>
              <a:buClr>
                <a:schemeClr val="tx1"/>
              </a:buClr>
              <a:defRPr sz="1800">
                <a:solidFill>
                  <a:srgbClr val="53595E"/>
                </a:solidFill>
              </a:defRPr>
            </a:lvl2pPr>
            <a:lvl3pPr>
              <a:buClr>
                <a:schemeClr val="tx1"/>
              </a:buClr>
              <a:defRPr sz="1600">
                <a:solidFill>
                  <a:srgbClr val="53595E"/>
                </a:solidFill>
              </a:defRPr>
            </a:lvl3pPr>
            <a:lvl4pPr>
              <a:buClr>
                <a:schemeClr val="tx1"/>
              </a:buClr>
              <a:defRPr sz="1400">
                <a:solidFill>
                  <a:srgbClr val="53595E"/>
                </a:solidFill>
              </a:defRPr>
            </a:lvl4pPr>
            <a:lvl5pPr>
              <a:buClr>
                <a:schemeClr val="tx1"/>
              </a:buClr>
              <a:defRPr sz="1400">
                <a:solidFill>
                  <a:srgbClr val="53595E"/>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hasCustomPrompt="1"/>
          </p:nvPr>
        </p:nvSpPr>
        <p:spPr>
          <a:xfrm>
            <a:off x="-18473" y="628963"/>
            <a:ext cx="6800273" cy="361637"/>
          </a:xfrm>
        </p:spPr>
        <p:txBody>
          <a:bodyPr wrap="square">
            <a:spAutoFit/>
          </a:bodyPr>
          <a:lstStyle>
            <a:lvl1pPr>
              <a:lnSpc>
                <a:spcPct val="80000"/>
              </a:lnSpc>
              <a:defRPr sz="2000">
                <a:solidFill>
                  <a:schemeClr val="bg1"/>
                </a:solidFill>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9503602"/>
      </p:ext>
    </p:extLst>
  </p:cSld>
  <p:clrMapOvr>
    <a:masterClrMapping/>
  </p:clrMapOvr>
  <p:transition>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8473" y="628963"/>
            <a:ext cx="6800273" cy="361637"/>
          </a:xfrm>
        </p:spPr>
        <p:txBody>
          <a:bodyPr wrap="square">
            <a:spAutoFit/>
          </a:bodyPr>
          <a:lstStyle>
            <a:lvl1pPr>
              <a:lnSpc>
                <a:spcPct val="80000"/>
              </a:lnSpc>
              <a:defRPr sz="2000">
                <a:solidFill>
                  <a:schemeClr val="bg1"/>
                </a:solidFill>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55036209"/>
      </p:ext>
    </p:extLst>
  </p:cSld>
  <p:clrMapOvr>
    <a:masterClrMapping/>
  </p:clrMapOvr>
  <p:transition>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Subtitle Only">
    <p:spTree>
      <p:nvGrpSpPr>
        <p:cNvPr id="1" name=""/>
        <p:cNvGrpSpPr/>
        <p:nvPr/>
      </p:nvGrpSpPr>
      <p:grpSpPr>
        <a:xfrm>
          <a:off x="0" y="0"/>
          <a:ext cx="0" cy="0"/>
          <a:chOff x="0" y="0"/>
          <a:chExt cx="0" cy="0"/>
        </a:xfrm>
      </p:grpSpPr>
      <p:sp>
        <p:nvSpPr>
          <p:cNvPr id="4" name="Text Placeholder 2"/>
          <p:cNvSpPr>
            <a:spLocks noGrp="1"/>
          </p:cNvSpPr>
          <p:nvPr>
            <p:ph type="body" idx="10" hasCustomPrompt="1"/>
          </p:nvPr>
        </p:nvSpPr>
        <p:spPr>
          <a:xfrm>
            <a:off x="304800" y="1295400"/>
            <a:ext cx="8534400" cy="374461"/>
          </a:xfrm>
        </p:spPr>
        <p:txBody>
          <a:bodyPr wrap="square" anchor="t" anchorCtr="0">
            <a:spAutoFit/>
          </a:bodyPr>
          <a:lstStyle>
            <a:lvl1pPr marL="0" indent="0">
              <a:lnSpc>
                <a:spcPct val="90000"/>
              </a:lnSpc>
              <a:spcBef>
                <a:spcPts val="0"/>
              </a:spcBef>
              <a:spcAft>
                <a:spcPts val="0"/>
              </a:spcAft>
              <a:buNone/>
              <a:defRPr sz="2000" b="0" i="0" cap="none">
                <a:solidFill>
                  <a:srgbClr val="0C67C5"/>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itle 1"/>
          <p:cNvSpPr>
            <a:spLocks noGrp="1"/>
          </p:cNvSpPr>
          <p:nvPr>
            <p:ph type="title" hasCustomPrompt="1"/>
          </p:nvPr>
        </p:nvSpPr>
        <p:spPr>
          <a:xfrm>
            <a:off x="-18473" y="628963"/>
            <a:ext cx="6800273" cy="361637"/>
          </a:xfrm>
        </p:spPr>
        <p:txBody>
          <a:bodyPr wrap="square">
            <a:spAutoFit/>
          </a:bodyPr>
          <a:lstStyle>
            <a:lvl1pPr>
              <a:lnSpc>
                <a:spcPct val="80000"/>
              </a:lnSpc>
              <a:defRPr sz="2000">
                <a:solidFill>
                  <a:schemeClr val="bg1"/>
                </a:solidFill>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66634063"/>
      </p:ext>
    </p:extLst>
  </p:cSld>
  <p:clrMapOvr>
    <a:masterClrMapping/>
  </p:clrMapOvr>
  <p:transition>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ighlight Tit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87539"/>
            <a:ext cx="6324600" cy="954107"/>
          </a:xfrm>
          <a:noFill/>
        </p:spPr>
        <p:txBody>
          <a:bodyPr/>
          <a:lstStyle>
            <a:lvl1pPr algn="l">
              <a:defRPr lang="en-US" sz="6400" b="0" i="0" kern="1200" cap="none" spc="0" baseline="0" dirty="0" smtClean="0">
                <a:gradFill flip="none" rotWithShape="1">
                  <a:gsLst>
                    <a:gs pos="79000">
                      <a:schemeClr val="accent1"/>
                    </a:gs>
                    <a:gs pos="21000">
                      <a:schemeClr val="accent5"/>
                    </a:gs>
                  </a:gsLst>
                  <a:lin ang="16200000" scaled="0"/>
                  <a:tileRect/>
                </a:gradFill>
                <a:effectLst/>
                <a:latin typeface="Calibri"/>
                <a:ea typeface="ＭＳ Ｐゴシック" charset="-128"/>
                <a:cs typeface="Calibri"/>
              </a:defRPr>
            </a:lvl1pPr>
          </a:lstStyle>
          <a:p>
            <a:r>
              <a:rPr lang="en-US" dirty="0" smtClean="0"/>
              <a:t>CLICK TO EDIT</a:t>
            </a:r>
            <a:endParaRPr lang="en-US" dirty="0"/>
          </a:p>
        </p:txBody>
      </p:sp>
      <p:sp>
        <p:nvSpPr>
          <p:cNvPr id="4" name="Text Placeholder 2"/>
          <p:cNvSpPr>
            <a:spLocks noGrp="1"/>
          </p:cNvSpPr>
          <p:nvPr>
            <p:ph type="body" idx="10" hasCustomPrompt="1"/>
          </p:nvPr>
        </p:nvSpPr>
        <p:spPr>
          <a:xfrm>
            <a:off x="0" y="1225739"/>
            <a:ext cx="6781800" cy="374461"/>
          </a:xfrm>
          <a:solidFill>
            <a:srgbClr val="000000"/>
          </a:solidFill>
        </p:spPr>
        <p:txBody>
          <a:bodyPr wrap="square" rIns="182880" anchor="t" anchorCtr="0">
            <a:spAutoFit/>
          </a:bodyPr>
          <a:lstStyle>
            <a:lvl1pPr marL="0" indent="0" algn="r">
              <a:lnSpc>
                <a:spcPct val="90000"/>
              </a:lnSpc>
              <a:spcBef>
                <a:spcPts val="0"/>
              </a:spcBef>
              <a:spcAft>
                <a:spcPts val="0"/>
              </a:spcAft>
              <a:buNone/>
              <a:defRPr sz="2000" b="0" i="0" cap="none">
                <a:solidFill>
                  <a:schemeClr val="bg1"/>
                </a:solidFill>
                <a:latin typeface="Calibri Light"/>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Tree>
    <p:extLst>
      <p:ext uri="{BB962C8B-B14F-4D97-AF65-F5344CB8AC3E}">
        <p14:creationId xmlns:p14="http://schemas.microsoft.com/office/powerpoint/2010/main" val="4278158045"/>
      </p:ext>
    </p:extLst>
  </p:cSld>
  <p:clrMapOvr>
    <a:masterClrMapping/>
  </p:clrMapOvr>
  <p:transition>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 Titl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677129"/>
      </p:ext>
    </p:extLst>
  </p:cSld>
  <p:clrMapOvr>
    <a:masterClrMapping/>
  </p:clrMapOvr>
  <p:transition>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rotWithShape="1">
          <a:blip r:embed="rId1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userDrawn="1">
            <p:ph type="body" idx="1"/>
          </p:nvPr>
        </p:nvSpPr>
        <p:spPr bwMode="gray">
          <a:xfrm>
            <a:off x="304800" y="2077475"/>
            <a:ext cx="8534400" cy="15568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smtClean="0"/>
              <a:t>Second </a:t>
            </a:r>
            <a:r>
              <a:rPr lang="en-US" dirty="0"/>
              <a:t>level</a:t>
            </a:r>
          </a:p>
          <a:p>
            <a:pPr lvl="2"/>
            <a:r>
              <a:rPr lang="en-US" dirty="0"/>
              <a:t>Third level</a:t>
            </a:r>
          </a:p>
          <a:p>
            <a:pPr lvl="3"/>
            <a:r>
              <a:rPr lang="en-US" dirty="0"/>
              <a:t>Fourth level</a:t>
            </a:r>
          </a:p>
          <a:p>
            <a:pPr lvl="4"/>
            <a:r>
              <a:rPr lang="en-US" dirty="0"/>
              <a:t>Fifth </a:t>
            </a:r>
            <a:r>
              <a:rPr lang="en-US" dirty="0" smtClean="0"/>
              <a:t>level</a:t>
            </a:r>
            <a:endParaRPr lang="en-US" dirty="0"/>
          </a:p>
        </p:txBody>
      </p:sp>
      <p:sp>
        <p:nvSpPr>
          <p:cNvPr id="1047" name="Text Box 23"/>
          <p:cNvSpPr txBox="1">
            <a:spLocks noChangeArrowheads="1"/>
          </p:cNvSpPr>
          <p:nvPr userDrawn="1"/>
        </p:nvSpPr>
        <p:spPr bwMode="white">
          <a:xfrm>
            <a:off x="8458200" y="6658689"/>
            <a:ext cx="457200" cy="123111"/>
          </a:xfrm>
          <a:prstGeom prst="rect">
            <a:avLst/>
          </a:prstGeom>
          <a:noFill/>
          <a:ln w="9525">
            <a:noFill/>
            <a:miter lim="800000"/>
            <a:headEnd/>
            <a:tailEnd/>
          </a:ln>
          <a:effectLst/>
        </p:spPr>
        <p:txBody>
          <a:bodyPr wrap="square" lIns="0" tIns="0" rIns="0" bIns="0" anchor="b">
            <a:prstTxWarp prst="textNoShape">
              <a:avLst/>
            </a:prstTxWarp>
            <a:spAutoFit/>
          </a:bodyPr>
          <a:lstStyle/>
          <a:p>
            <a:pPr algn="r"/>
            <a:fld id="{B2C5CB95-9817-1947-838C-B47211A7713A}" type="slidenum">
              <a:rPr lang="en-US" sz="800" smtClean="0">
                <a:solidFill>
                  <a:srgbClr val="000000"/>
                </a:solidFill>
                <a:latin typeface="Calibri"/>
                <a:ea typeface="Calibri"/>
                <a:cs typeface="Calibri"/>
              </a:rPr>
              <a:pPr algn="r"/>
              <a:t>‹#›</a:t>
            </a:fld>
            <a:endParaRPr lang="en-US" sz="800" dirty="0">
              <a:solidFill>
                <a:srgbClr val="000000"/>
              </a:solidFill>
              <a:latin typeface="Calibri"/>
              <a:ea typeface="Calibri"/>
              <a:cs typeface="Calibri"/>
            </a:endParaRPr>
          </a:p>
        </p:txBody>
      </p:sp>
      <p:sp>
        <p:nvSpPr>
          <p:cNvPr id="6" name="TextBox 5"/>
          <p:cNvSpPr txBox="1"/>
          <p:nvPr userDrawn="1"/>
        </p:nvSpPr>
        <p:spPr bwMode="white">
          <a:xfrm>
            <a:off x="6265784" y="6658690"/>
            <a:ext cx="2344816" cy="123111"/>
          </a:xfrm>
          <a:prstGeom prst="rect">
            <a:avLst/>
          </a:prstGeom>
          <a:noFill/>
        </p:spPr>
        <p:txBody>
          <a:bodyPr wrap="square" tIns="0" bIns="0" rtlCol="0" anchor="b" anchorCtr="0">
            <a:spAutoFit/>
          </a:bodyPr>
          <a:lstStyle/>
          <a:p>
            <a:pPr algn="r"/>
            <a:r>
              <a:rPr lang="en-US" sz="800" cap="all" dirty="0" smtClean="0">
                <a:solidFill>
                  <a:srgbClr val="000000"/>
                </a:solidFill>
                <a:latin typeface="Calibri"/>
              </a:rPr>
              <a:t>Confidential and Proprietary      |</a:t>
            </a:r>
          </a:p>
        </p:txBody>
      </p:sp>
      <p:sp>
        <p:nvSpPr>
          <p:cNvPr id="2" name="Rectangle 2"/>
          <p:cNvSpPr>
            <a:spLocks noGrp="1" noChangeArrowheads="1"/>
          </p:cNvSpPr>
          <p:nvPr userDrawn="1">
            <p:ph type="title"/>
          </p:nvPr>
        </p:nvSpPr>
        <p:spPr bwMode="black">
          <a:xfrm>
            <a:off x="1" y="628963"/>
            <a:ext cx="6781800" cy="361637"/>
          </a:xfrm>
          <a:prstGeom prst="rect">
            <a:avLst/>
          </a:prstGeom>
          <a:solidFill>
            <a:srgbClr val="0B1624"/>
          </a:solidFill>
          <a:ln w="9525">
            <a:noFill/>
            <a:miter lim="800000"/>
            <a:headEnd/>
            <a:tailEnd/>
          </a:ln>
        </p:spPr>
        <p:txBody>
          <a:bodyPr vert="horz" wrap="square" lIns="91440" tIns="45720" rIns="182880" bIns="45720" numCol="1" anchor="ctr" anchorCtr="0" compatLnSpc="1">
            <a:prstTxWarp prst="textNoShape">
              <a:avLst/>
            </a:prstTxWarp>
            <a:spAutoFit/>
          </a:bodyPr>
          <a:lstStyle/>
          <a:p>
            <a:pPr lvl="0"/>
            <a:r>
              <a:rPr lang="en-US" dirty="0" smtClean="0"/>
              <a:t>CLICK TO EDIT MASTER TITLE STYLE</a:t>
            </a:r>
            <a:endParaRPr lang="en-US" dirty="0"/>
          </a:p>
        </p:txBody>
      </p:sp>
    </p:spTree>
    <p:extLst>
      <p:ext uri="{BB962C8B-B14F-4D97-AF65-F5344CB8AC3E}">
        <p14:creationId xmlns:p14="http://schemas.microsoft.com/office/powerpoint/2010/main" val="223999538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p:wipe dir="r"/>
  </p:transition>
  <p:timing>
    <p:tnLst>
      <p:par>
        <p:cTn id="1" dur="indefinite" restart="never" nodeType="tmRoot"/>
      </p:par>
    </p:tnLst>
  </p:timing>
  <p:txStyles>
    <p:titleStyle>
      <a:lvl1pPr algn="r" rtl="0" eaLnBrk="0" fontAlgn="base" hangingPunct="0">
        <a:lnSpc>
          <a:spcPct val="85000"/>
        </a:lnSpc>
        <a:spcBef>
          <a:spcPct val="0"/>
        </a:spcBef>
        <a:spcAft>
          <a:spcPct val="0"/>
        </a:spcAft>
        <a:defRPr sz="2000" b="0" i="0" cap="none" spc="0" baseline="0">
          <a:solidFill>
            <a:schemeClr val="bg1"/>
          </a:solidFill>
          <a:effectLst/>
          <a:latin typeface="Calibri Light"/>
          <a:ea typeface="ＭＳ Ｐゴシック" charset="-128"/>
          <a:cs typeface="Calibri Light"/>
        </a:defRPr>
      </a:lvl1pPr>
      <a:lvl2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2pPr>
      <a:lvl3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3pPr>
      <a:lvl4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4pPr>
      <a:lvl5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5pPr>
      <a:lvl6pPr marL="457200" algn="l" rtl="0" fontAlgn="base">
        <a:lnSpc>
          <a:spcPct val="95000"/>
        </a:lnSpc>
        <a:spcBef>
          <a:spcPct val="0"/>
        </a:spcBef>
        <a:spcAft>
          <a:spcPct val="0"/>
        </a:spcAft>
        <a:defRPr sz="2200">
          <a:solidFill>
            <a:schemeClr val="bg1"/>
          </a:solidFill>
          <a:latin typeface="Arial" pitchFamily="23" charset="0"/>
        </a:defRPr>
      </a:lvl6pPr>
      <a:lvl7pPr marL="914400" algn="l" rtl="0" fontAlgn="base">
        <a:lnSpc>
          <a:spcPct val="95000"/>
        </a:lnSpc>
        <a:spcBef>
          <a:spcPct val="0"/>
        </a:spcBef>
        <a:spcAft>
          <a:spcPct val="0"/>
        </a:spcAft>
        <a:defRPr sz="2200">
          <a:solidFill>
            <a:schemeClr val="bg1"/>
          </a:solidFill>
          <a:latin typeface="Arial" pitchFamily="23" charset="0"/>
        </a:defRPr>
      </a:lvl7pPr>
      <a:lvl8pPr marL="1371600" algn="l" rtl="0" fontAlgn="base">
        <a:lnSpc>
          <a:spcPct val="95000"/>
        </a:lnSpc>
        <a:spcBef>
          <a:spcPct val="0"/>
        </a:spcBef>
        <a:spcAft>
          <a:spcPct val="0"/>
        </a:spcAft>
        <a:defRPr sz="2200">
          <a:solidFill>
            <a:schemeClr val="bg1"/>
          </a:solidFill>
          <a:latin typeface="Arial" pitchFamily="23" charset="0"/>
        </a:defRPr>
      </a:lvl8pPr>
      <a:lvl9pPr marL="1828800" algn="l" rtl="0" fontAlgn="base">
        <a:lnSpc>
          <a:spcPct val="95000"/>
        </a:lnSpc>
        <a:spcBef>
          <a:spcPct val="0"/>
        </a:spcBef>
        <a:spcAft>
          <a:spcPct val="0"/>
        </a:spcAft>
        <a:defRPr sz="2200">
          <a:solidFill>
            <a:schemeClr val="bg1"/>
          </a:solidFill>
          <a:latin typeface="Arial" pitchFamily="23" charset="0"/>
        </a:defRPr>
      </a:lvl9pPr>
    </p:titleStyle>
    <p:bodyStyle>
      <a:lvl1pPr marL="284163" indent="-284163" algn="l" rtl="0" eaLnBrk="0" fontAlgn="base" hangingPunct="0">
        <a:lnSpc>
          <a:spcPct val="95000"/>
        </a:lnSpc>
        <a:spcBef>
          <a:spcPts val="400"/>
        </a:spcBef>
        <a:spcAft>
          <a:spcPts val="400"/>
        </a:spcAft>
        <a:buClr>
          <a:schemeClr val="tx1"/>
        </a:buClr>
        <a:buSzPct val="100000"/>
        <a:buFont typeface="Arial"/>
        <a:buChar char="•"/>
        <a:defRPr sz="2000" b="0" i="0">
          <a:solidFill>
            <a:schemeClr val="tx2">
              <a:lumMod val="75000"/>
            </a:schemeClr>
          </a:solidFill>
          <a:latin typeface="Calibri"/>
          <a:ea typeface="ＭＳ Ｐゴシック" charset="-128"/>
          <a:cs typeface="Calibri"/>
        </a:defRPr>
      </a:lvl1pPr>
      <a:lvl2pPr marL="742950" indent="-285750" algn="l" rtl="0" eaLnBrk="0" fontAlgn="base" hangingPunct="0">
        <a:lnSpc>
          <a:spcPct val="95000"/>
        </a:lnSpc>
        <a:spcBef>
          <a:spcPts val="0"/>
        </a:spcBef>
        <a:spcAft>
          <a:spcPts val="400"/>
        </a:spcAft>
        <a:buClr>
          <a:schemeClr val="tx1"/>
        </a:buClr>
        <a:buChar char="–"/>
        <a:defRPr sz="1800" b="0" i="0">
          <a:solidFill>
            <a:schemeClr val="tx2">
              <a:lumMod val="75000"/>
            </a:schemeClr>
          </a:solidFill>
          <a:latin typeface="Calibri"/>
          <a:ea typeface="ＭＳ Ｐゴシック" pitchFamily="23" charset="-128"/>
          <a:cs typeface="Calibri"/>
        </a:defRPr>
      </a:lvl2pPr>
      <a:lvl3pPr marL="1143000" indent="-228600" algn="l" rtl="0" eaLnBrk="0" fontAlgn="base" hangingPunct="0">
        <a:lnSpc>
          <a:spcPct val="95000"/>
        </a:lnSpc>
        <a:spcBef>
          <a:spcPts val="0"/>
        </a:spcBef>
        <a:spcAft>
          <a:spcPts val="400"/>
        </a:spcAft>
        <a:buClr>
          <a:schemeClr val="tx1"/>
        </a:buClr>
        <a:buSzPct val="85000"/>
        <a:buChar char="•"/>
        <a:defRPr sz="1600" b="0" i="0">
          <a:solidFill>
            <a:schemeClr val="tx2">
              <a:lumMod val="75000"/>
            </a:schemeClr>
          </a:solidFill>
          <a:latin typeface="Calibri"/>
          <a:ea typeface="ＭＳ Ｐゴシック" pitchFamily="23" charset="-128"/>
          <a:cs typeface="Calibri"/>
        </a:defRPr>
      </a:lvl3pPr>
      <a:lvl4pPr marL="1600200" indent="-228600" algn="l" rtl="0" eaLnBrk="0" fontAlgn="base" hangingPunct="0">
        <a:lnSpc>
          <a:spcPct val="95000"/>
        </a:lnSpc>
        <a:spcBef>
          <a:spcPts val="0"/>
        </a:spcBef>
        <a:spcAft>
          <a:spcPts val="400"/>
        </a:spcAft>
        <a:buClr>
          <a:schemeClr val="tx1"/>
        </a:buClr>
        <a:buChar char="–"/>
        <a:defRPr sz="1600" b="0" i="0">
          <a:solidFill>
            <a:schemeClr val="tx2">
              <a:lumMod val="75000"/>
            </a:schemeClr>
          </a:solidFill>
          <a:latin typeface="Calibri"/>
          <a:ea typeface="ＭＳ Ｐゴシック" pitchFamily="23" charset="-128"/>
          <a:cs typeface="Calibri"/>
        </a:defRPr>
      </a:lvl4pPr>
      <a:lvl5pPr marL="2057400" indent="-228600" algn="l" rtl="0" eaLnBrk="0" fontAlgn="base" hangingPunct="0">
        <a:lnSpc>
          <a:spcPct val="95000"/>
        </a:lnSpc>
        <a:spcBef>
          <a:spcPts val="0"/>
        </a:spcBef>
        <a:spcAft>
          <a:spcPts val="400"/>
        </a:spcAft>
        <a:buClr>
          <a:schemeClr val="tx1"/>
        </a:buClr>
        <a:buChar char="»"/>
        <a:defRPr sz="1600" b="0" i="0">
          <a:solidFill>
            <a:schemeClr val="tx2">
              <a:lumMod val="75000"/>
            </a:schemeClr>
          </a:solidFill>
          <a:latin typeface="Calibri"/>
          <a:ea typeface="ＭＳ Ｐゴシック" pitchFamily="23" charset="-128"/>
          <a:cs typeface="Calibri"/>
        </a:defRPr>
      </a:lvl5pPr>
      <a:lvl6pPr marL="2514600" indent="-228600"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6pPr>
      <a:lvl7pPr marL="2971800" indent="-228600"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7pPr>
      <a:lvl8pPr marL="3429000" indent="-228600"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8pPr>
      <a:lvl9pPr marL="3886200" indent="-228600"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eia.gov/oiaf/aeo/tablebrowser/" TargetMode="External"/><Relationship Id="rId2" Type="http://schemas.openxmlformats.org/officeDocument/2006/relationships/hyperlink" Target="http://www.epa.gov/climatechange/ghgemissions/usinventoryreport.html" TargetMode="Externa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48.emf"/><Relationship Id="rId5" Type="http://schemas.openxmlformats.org/officeDocument/2006/relationships/package" Target="../embeddings/Microsoft_Excel_Worksheet2.xlsx"/><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microsoft.com/office/2007/relationships/hdphoto" Target="../media/hdphoto1.wdp"/><Relationship Id="rId3" Type="http://schemas.openxmlformats.org/officeDocument/2006/relationships/image" Target="../media/image5.jpeg"/><Relationship Id="rId21" Type="http://schemas.openxmlformats.org/officeDocument/2006/relationships/image" Target="../media/image22.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jpeg"/><Relationship Id="rId19" Type="http://schemas.openxmlformats.org/officeDocument/2006/relationships/image" Target="../media/image20.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png"/><Relationship Id="rId5" Type="http://schemas.microsoft.com/office/2007/relationships/hdphoto" Target="../media/hdphoto3.wdp"/><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l="-3132" t="-1400" b="-1336"/>
          <a:stretch/>
        </p:blipFill>
        <p:spPr>
          <a:xfrm>
            <a:off x="-332510" y="-119743"/>
            <a:ext cx="9476510" cy="7138874"/>
          </a:xfrm>
          <a:prstGeom prst="rect">
            <a:avLst/>
          </a:prstGeom>
        </p:spPr>
      </p:pic>
      <p:sp>
        <p:nvSpPr>
          <p:cNvPr id="21" name="Title 20"/>
          <p:cNvSpPr>
            <a:spLocks noGrp="1"/>
          </p:cNvSpPr>
          <p:nvPr>
            <p:ph type="ctrTitle"/>
          </p:nvPr>
        </p:nvSpPr>
        <p:spPr>
          <a:xfrm>
            <a:off x="1676" y="1137446"/>
            <a:ext cx="6099464" cy="640816"/>
          </a:xfrm>
          <a:solidFill>
            <a:srgbClr val="0B1625"/>
          </a:solidFill>
        </p:spPr>
        <p:txBody>
          <a:bodyPr/>
          <a:lstStyle/>
          <a:p>
            <a:r>
              <a:rPr lang="en-US" sz="2200" b="1" dirty="0"/>
              <a:t>Democratizing Transportation to Foster Social Mobility &amp; Civic </a:t>
            </a:r>
            <a:r>
              <a:rPr lang="en-US" sz="2200" b="1" dirty="0" smtClean="0"/>
              <a:t>Equality</a:t>
            </a:r>
            <a:endParaRPr lang="en-US" sz="2200" b="1" dirty="0"/>
          </a:p>
        </p:txBody>
      </p:sp>
      <p:sp>
        <p:nvSpPr>
          <p:cNvPr id="3" name="Title 20"/>
          <p:cNvSpPr txBox="1">
            <a:spLocks/>
          </p:cNvSpPr>
          <p:nvPr/>
        </p:nvSpPr>
        <p:spPr bwMode="auto">
          <a:xfrm>
            <a:off x="1676" y="731075"/>
            <a:ext cx="4638675" cy="266227"/>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spAutoFit/>
          </a:bodyPr>
          <a:lstStyle>
            <a:lvl1pPr algn="r" rtl="0" eaLnBrk="0" fontAlgn="base" hangingPunct="0">
              <a:lnSpc>
                <a:spcPct val="80000"/>
              </a:lnSpc>
              <a:spcBef>
                <a:spcPct val="0"/>
              </a:spcBef>
              <a:spcAft>
                <a:spcPct val="0"/>
              </a:spcAft>
              <a:defRPr sz="2400" b="0" i="0" cap="none" spc="0" baseline="0">
                <a:solidFill>
                  <a:schemeClr val="bg1"/>
                </a:solidFill>
                <a:effectLst/>
                <a:latin typeface="Calibri Light"/>
                <a:ea typeface="ＭＳ Ｐゴシック" charset="-128"/>
                <a:cs typeface="Calibri Light"/>
              </a:defRPr>
            </a:lvl1pPr>
            <a:lvl2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2pPr>
            <a:lvl3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3pPr>
            <a:lvl4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4pPr>
            <a:lvl5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5pPr>
            <a:lvl6pPr marL="457200" algn="l" rtl="0" fontAlgn="base">
              <a:lnSpc>
                <a:spcPct val="95000"/>
              </a:lnSpc>
              <a:spcBef>
                <a:spcPct val="0"/>
              </a:spcBef>
              <a:spcAft>
                <a:spcPct val="0"/>
              </a:spcAft>
              <a:defRPr sz="2200">
                <a:solidFill>
                  <a:schemeClr val="bg1"/>
                </a:solidFill>
                <a:latin typeface="Arial" pitchFamily="23" charset="0"/>
              </a:defRPr>
            </a:lvl6pPr>
            <a:lvl7pPr marL="914400" algn="l" rtl="0" fontAlgn="base">
              <a:lnSpc>
                <a:spcPct val="95000"/>
              </a:lnSpc>
              <a:spcBef>
                <a:spcPct val="0"/>
              </a:spcBef>
              <a:spcAft>
                <a:spcPct val="0"/>
              </a:spcAft>
              <a:defRPr sz="2200">
                <a:solidFill>
                  <a:schemeClr val="bg1"/>
                </a:solidFill>
                <a:latin typeface="Arial" pitchFamily="23" charset="0"/>
              </a:defRPr>
            </a:lvl7pPr>
            <a:lvl8pPr marL="1371600" algn="l" rtl="0" fontAlgn="base">
              <a:lnSpc>
                <a:spcPct val="95000"/>
              </a:lnSpc>
              <a:spcBef>
                <a:spcPct val="0"/>
              </a:spcBef>
              <a:spcAft>
                <a:spcPct val="0"/>
              </a:spcAft>
              <a:defRPr sz="2200">
                <a:solidFill>
                  <a:schemeClr val="bg1"/>
                </a:solidFill>
                <a:latin typeface="Arial" pitchFamily="23" charset="0"/>
              </a:defRPr>
            </a:lvl8pPr>
            <a:lvl9pPr marL="1828800" algn="l" rtl="0" fontAlgn="base">
              <a:lnSpc>
                <a:spcPct val="95000"/>
              </a:lnSpc>
              <a:spcBef>
                <a:spcPct val="0"/>
              </a:spcBef>
              <a:spcAft>
                <a:spcPct val="0"/>
              </a:spcAft>
              <a:defRPr sz="2200">
                <a:solidFill>
                  <a:schemeClr val="bg1"/>
                </a:solidFill>
                <a:latin typeface="Arial" pitchFamily="23" charset="0"/>
              </a:defRPr>
            </a:lvl9pPr>
          </a:lstStyle>
          <a:p>
            <a:pPr algn="l"/>
            <a:r>
              <a:rPr lang="en-US" sz="1600" b="1" spc="225" dirty="0" smtClean="0">
                <a:solidFill>
                  <a:srgbClr val="0C67C5"/>
                </a:solidFill>
                <a:latin typeface="Calibri"/>
                <a:cs typeface="Calibri"/>
              </a:rPr>
              <a:t>Dale</a:t>
            </a:r>
            <a:r>
              <a:rPr lang="en-US" sz="1600" b="1" spc="225" dirty="0">
                <a:solidFill>
                  <a:srgbClr val="0C67C5"/>
                </a:solidFill>
                <a:latin typeface="Calibri"/>
                <a:cs typeface="Calibri"/>
              </a:rPr>
              <a:t> </a:t>
            </a:r>
            <a:r>
              <a:rPr lang="en-US" sz="1600" b="1" spc="225" dirty="0" smtClean="0">
                <a:solidFill>
                  <a:srgbClr val="0C67C5"/>
                </a:solidFill>
                <a:latin typeface="Calibri"/>
                <a:cs typeface="Calibri"/>
              </a:rPr>
              <a:t>Hill, Founder, Proterra</a:t>
            </a:r>
            <a:endParaRPr lang="en-US" sz="1600" b="1" spc="225" dirty="0">
              <a:solidFill>
                <a:srgbClr val="0C67C5"/>
              </a:solidFill>
              <a:latin typeface="Calibri"/>
              <a:cs typeface="Calibri"/>
            </a:endParaRPr>
          </a:p>
        </p:txBody>
      </p:sp>
      <p:cxnSp>
        <p:nvCxnSpPr>
          <p:cNvPr id="6" name="Straight Connector 5"/>
          <p:cNvCxnSpPr/>
          <p:nvPr/>
        </p:nvCxnSpPr>
        <p:spPr bwMode="auto">
          <a:xfrm>
            <a:off x="6099464" y="1797407"/>
            <a:ext cx="0" cy="586618"/>
          </a:xfrm>
          <a:prstGeom prst="line">
            <a:avLst/>
          </a:prstGeom>
          <a:noFill/>
          <a:ln w="12700" cap="rnd" cmpd="sng" algn="ctr">
            <a:solidFill>
              <a:schemeClr val="tx1"/>
            </a:solidFill>
            <a:prstDash val="sysDot"/>
            <a:round/>
            <a:headEnd type="none" w="med" len="med"/>
            <a:tailEnd type="oval" w="sm" len="sm"/>
          </a:ln>
          <a:effectLst/>
        </p:spPr>
      </p:cxn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40351" y="5112330"/>
            <a:ext cx="2725634" cy="272432"/>
          </a:xfrm>
          <a:prstGeom prst="rect">
            <a:avLst/>
          </a:prstGeom>
        </p:spPr>
      </p:pic>
      <p:sp>
        <p:nvSpPr>
          <p:cNvPr id="8" name="Title 20"/>
          <p:cNvSpPr txBox="1">
            <a:spLocks/>
          </p:cNvSpPr>
          <p:nvPr/>
        </p:nvSpPr>
        <p:spPr bwMode="auto">
          <a:xfrm>
            <a:off x="786398" y="2057675"/>
            <a:ext cx="5313066" cy="253916"/>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spAutoFit/>
          </a:bodyPr>
          <a:lstStyle>
            <a:lvl1pPr algn="r" rtl="0" eaLnBrk="0" fontAlgn="base" hangingPunct="0">
              <a:lnSpc>
                <a:spcPct val="80000"/>
              </a:lnSpc>
              <a:spcBef>
                <a:spcPct val="0"/>
              </a:spcBef>
              <a:spcAft>
                <a:spcPct val="0"/>
              </a:spcAft>
              <a:defRPr sz="2400" b="0" i="0" cap="none" spc="0" baseline="0">
                <a:solidFill>
                  <a:schemeClr val="bg1"/>
                </a:solidFill>
                <a:effectLst/>
                <a:latin typeface="Calibri Light"/>
                <a:ea typeface="ＭＳ Ｐゴシック" charset="-128"/>
                <a:cs typeface="Calibri Light"/>
              </a:defRPr>
            </a:lvl1pPr>
            <a:lvl2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2pPr>
            <a:lvl3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3pPr>
            <a:lvl4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4pPr>
            <a:lvl5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5pPr>
            <a:lvl6pPr marL="457200" algn="l" rtl="0" fontAlgn="base">
              <a:lnSpc>
                <a:spcPct val="95000"/>
              </a:lnSpc>
              <a:spcBef>
                <a:spcPct val="0"/>
              </a:spcBef>
              <a:spcAft>
                <a:spcPct val="0"/>
              </a:spcAft>
              <a:defRPr sz="2200">
                <a:solidFill>
                  <a:schemeClr val="bg1"/>
                </a:solidFill>
                <a:latin typeface="Arial" pitchFamily="23" charset="0"/>
              </a:defRPr>
            </a:lvl6pPr>
            <a:lvl7pPr marL="914400" algn="l" rtl="0" fontAlgn="base">
              <a:lnSpc>
                <a:spcPct val="95000"/>
              </a:lnSpc>
              <a:spcBef>
                <a:spcPct val="0"/>
              </a:spcBef>
              <a:spcAft>
                <a:spcPct val="0"/>
              </a:spcAft>
              <a:defRPr sz="2200">
                <a:solidFill>
                  <a:schemeClr val="bg1"/>
                </a:solidFill>
                <a:latin typeface="Arial" pitchFamily="23" charset="0"/>
              </a:defRPr>
            </a:lvl7pPr>
            <a:lvl8pPr marL="1371600" algn="l" rtl="0" fontAlgn="base">
              <a:lnSpc>
                <a:spcPct val="95000"/>
              </a:lnSpc>
              <a:spcBef>
                <a:spcPct val="0"/>
              </a:spcBef>
              <a:spcAft>
                <a:spcPct val="0"/>
              </a:spcAft>
              <a:defRPr sz="2200">
                <a:solidFill>
                  <a:schemeClr val="bg1"/>
                </a:solidFill>
                <a:latin typeface="Arial" pitchFamily="23" charset="0"/>
              </a:defRPr>
            </a:lvl8pPr>
            <a:lvl9pPr marL="1828800" algn="l" rtl="0" fontAlgn="base">
              <a:lnSpc>
                <a:spcPct val="95000"/>
              </a:lnSpc>
              <a:spcBef>
                <a:spcPct val="0"/>
              </a:spcBef>
              <a:spcAft>
                <a:spcPct val="0"/>
              </a:spcAft>
              <a:defRPr sz="2200">
                <a:solidFill>
                  <a:schemeClr val="bg1"/>
                </a:solidFill>
                <a:latin typeface="Arial" pitchFamily="23" charset="0"/>
              </a:defRPr>
            </a:lvl9pPr>
          </a:lstStyle>
          <a:p>
            <a:r>
              <a:rPr lang="en-US" sz="1500" spc="225" dirty="0" smtClean="0">
                <a:solidFill>
                  <a:srgbClr val="0C67C5"/>
                </a:solidFill>
                <a:latin typeface="Calibri"/>
                <a:cs typeface="Calibri"/>
              </a:rPr>
              <a:t>Pennsylvania Public Transportation Association </a:t>
            </a:r>
            <a:endParaRPr lang="en-US" sz="1500" spc="225" dirty="0">
              <a:solidFill>
                <a:srgbClr val="0C67C5"/>
              </a:solidFill>
              <a:latin typeface="Calibri"/>
              <a:cs typeface="Calibri"/>
            </a:endParaRPr>
          </a:p>
        </p:txBody>
      </p:sp>
    </p:spTree>
    <p:extLst>
      <p:ext uri="{BB962C8B-B14F-4D97-AF65-F5344CB8AC3E}">
        <p14:creationId xmlns:p14="http://schemas.microsoft.com/office/powerpoint/2010/main" val="4033566373"/>
      </p:ext>
    </p:extLst>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3" y="637426"/>
            <a:ext cx="6800273" cy="344710"/>
          </a:xfrm>
        </p:spPr>
        <p:txBody>
          <a:bodyPr/>
          <a:lstStyle/>
          <a:p>
            <a:r>
              <a:rPr lang="en-US" b="1" dirty="0" smtClean="0"/>
              <a:t>A DILEMMA</a:t>
            </a:r>
            <a:endParaRPr lang="en-US" b="1" dirty="0"/>
          </a:p>
        </p:txBody>
      </p:sp>
      <p:sp>
        <p:nvSpPr>
          <p:cNvPr id="3" name="Content Placeholder 2"/>
          <p:cNvSpPr>
            <a:spLocks noGrp="1"/>
          </p:cNvSpPr>
          <p:nvPr>
            <p:ph idx="1"/>
          </p:nvPr>
        </p:nvSpPr>
        <p:spPr>
          <a:xfrm>
            <a:off x="159406" y="1396844"/>
            <a:ext cx="8144467" cy="1876411"/>
          </a:xfrm>
        </p:spPr>
        <p:txBody>
          <a:bodyPr/>
          <a:lstStyle/>
          <a:p>
            <a:pPr marL="0" indent="0">
              <a:buNone/>
            </a:pPr>
            <a:r>
              <a:rPr lang="en-US" sz="3600" dirty="0" smtClean="0">
                <a:solidFill>
                  <a:schemeClr val="tx1"/>
                </a:solidFill>
              </a:rPr>
              <a:t>More people 	</a:t>
            </a:r>
          </a:p>
          <a:p>
            <a:pPr marL="0" indent="0">
              <a:buNone/>
            </a:pPr>
            <a:r>
              <a:rPr lang="en-US" sz="3600" dirty="0">
                <a:solidFill>
                  <a:schemeClr val="tx1"/>
                </a:solidFill>
              </a:rPr>
              <a:t>	</a:t>
            </a:r>
            <a:r>
              <a:rPr lang="en-US" sz="3600" dirty="0" smtClean="0">
                <a:solidFill>
                  <a:schemeClr val="tx1"/>
                </a:solidFill>
              </a:rPr>
              <a:t>		More transit </a:t>
            </a:r>
          </a:p>
          <a:p>
            <a:pPr marL="0" indent="0">
              <a:buNone/>
            </a:pPr>
            <a:r>
              <a:rPr lang="en-US" sz="3600" dirty="0" smtClean="0">
                <a:solidFill>
                  <a:schemeClr val="tx1"/>
                </a:solidFill>
              </a:rPr>
              <a:t>						More buses</a:t>
            </a:r>
            <a:endParaRPr lang="en-US" sz="3600" dirty="0">
              <a:solidFill>
                <a:schemeClr val="tx1"/>
              </a:solidFill>
            </a:endParaRPr>
          </a:p>
        </p:txBody>
      </p:sp>
      <p:pic>
        <p:nvPicPr>
          <p:cNvPr id="3074" name="Picture 2" descr="http://tucsoncitizen.com/morgue/files/2009/04/l11425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7452" y="4103986"/>
            <a:ext cx="3649897" cy="21614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assets.nydailynews.com/polopoly_fs/1.2260347.1434496768!/img/httpImage/image.jpg_gen/derivatives/article_635/twu17n-4-web.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5174" y="4103986"/>
            <a:ext cx="3492406" cy="216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240100"/>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t="-1" b="-1037"/>
          <a:stretch/>
        </p:blipFill>
        <p:spPr>
          <a:xfrm>
            <a:off x="-81280" y="0"/>
            <a:ext cx="9296400" cy="6929120"/>
          </a:xfrm>
          <a:prstGeom prst="rect">
            <a:avLst/>
          </a:prstGeom>
        </p:spPr>
      </p:pic>
      <p:sp>
        <p:nvSpPr>
          <p:cNvPr id="5" name="Rectangle 11"/>
          <p:cNvSpPr>
            <a:spLocks noChangeArrowheads="1"/>
          </p:cNvSpPr>
          <p:nvPr/>
        </p:nvSpPr>
        <p:spPr bwMode="gray">
          <a:xfrm>
            <a:off x="-81280" y="4765765"/>
            <a:ext cx="9296400" cy="1026068"/>
          </a:xfrm>
          <a:prstGeom prst="rect">
            <a:avLst/>
          </a:prstGeom>
          <a:solidFill>
            <a:schemeClr val="accent2">
              <a:lumMod val="75000"/>
              <a:alpha val="90000"/>
            </a:schemeClr>
          </a:solidFill>
          <a:ln w="9525" algn="ctr">
            <a:noFill/>
            <a:miter lim="800000"/>
            <a:headEnd/>
            <a:tailEnd/>
          </a:ln>
        </p:spPr>
        <p:txBody>
          <a:bodyPr wrap="none" anchor="ctr"/>
          <a:lstStyle/>
          <a:p>
            <a:pPr fontAlgn="base">
              <a:spcBef>
                <a:spcPct val="0"/>
              </a:spcBef>
              <a:spcAft>
                <a:spcPct val="0"/>
              </a:spcAft>
            </a:pPr>
            <a:endParaRPr lang="en-US" sz="1200" dirty="0">
              <a:solidFill>
                <a:srgbClr val="FFFFFF"/>
              </a:solidFill>
              <a:latin typeface="Arial" pitchFamily="34" charset="0"/>
              <a:cs typeface="Arial" pitchFamily="34" charset="0"/>
            </a:endParaRPr>
          </a:p>
        </p:txBody>
      </p:sp>
      <p:sp>
        <p:nvSpPr>
          <p:cNvPr id="6" name="TextBox 5"/>
          <p:cNvSpPr txBox="1">
            <a:spLocks noChangeArrowheads="1"/>
          </p:cNvSpPr>
          <p:nvPr/>
        </p:nvSpPr>
        <p:spPr bwMode="auto">
          <a:xfrm>
            <a:off x="1983831" y="4868503"/>
            <a:ext cx="5176417" cy="923330"/>
          </a:xfrm>
          <a:prstGeom prst="rect">
            <a:avLst/>
          </a:prstGeom>
          <a:noFill/>
          <a:ln w="9525">
            <a:noFill/>
            <a:miter lim="800000"/>
            <a:headEnd/>
            <a:tailEnd/>
          </a:ln>
        </p:spPr>
        <p:txBody>
          <a:bodyPr wrap="none">
            <a:spAutoFit/>
          </a:bodyPr>
          <a:lstStyle/>
          <a:p>
            <a:pPr algn="ctr"/>
            <a:r>
              <a:rPr lang="en-US" sz="2700" b="1" dirty="0">
                <a:solidFill>
                  <a:srgbClr val="FFFFFF"/>
                </a:solidFill>
                <a:latin typeface="Arial" pitchFamily="34" charset="0"/>
                <a:cs typeface="Arial" pitchFamily="34" charset="0"/>
              </a:rPr>
              <a:t>More cities = more transit.</a:t>
            </a:r>
          </a:p>
          <a:p>
            <a:pPr algn="ctr"/>
            <a:r>
              <a:rPr lang="en-US" sz="2700" b="1" dirty="0">
                <a:solidFill>
                  <a:srgbClr val="FFFFFF"/>
                </a:solidFill>
                <a:latin typeface="Arial" pitchFamily="34" charset="0"/>
                <a:cs typeface="Arial" pitchFamily="34" charset="0"/>
              </a:rPr>
              <a:t>More transit = more pollution?</a:t>
            </a:r>
          </a:p>
        </p:txBody>
      </p:sp>
      <p:sp>
        <p:nvSpPr>
          <p:cNvPr id="8" name="TextBox 7"/>
          <p:cNvSpPr txBox="1"/>
          <p:nvPr/>
        </p:nvSpPr>
        <p:spPr>
          <a:xfrm>
            <a:off x="6039136" y="490057"/>
            <a:ext cx="2583632" cy="3785652"/>
          </a:xfrm>
          <a:prstGeom prst="rect">
            <a:avLst/>
          </a:prstGeom>
          <a:solidFill>
            <a:schemeClr val="accent1">
              <a:alpha val="84000"/>
            </a:schemeClr>
          </a:solidFill>
        </p:spPr>
        <p:txBody>
          <a:bodyPr wrap="square" rtlCol="0">
            <a:spAutoFit/>
          </a:bodyPr>
          <a:lstStyle/>
          <a:p>
            <a:pPr algn="l"/>
            <a:r>
              <a:rPr lang="en-US" dirty="0" smtClean="0">
                <a:solidFill>
                  <a:schemeClr val="bg1"/>
                </a:solidFill>
              </a:rPr>
              <a:t>Total fuel consumed by buses per year: </a:t>
            </a:r>
          </a:p>
          <a:p>
            <a:pPr marL="285750" indent="-285750" algn="l">
              <a:buFont typeface="Arial" panose="020B0604020202020204" pitchFamily="34" charset="0"/>
              <a:buChar char="•"/>
            </a:pPr>
            <a:r>
              <a:rPr lang="en-US" dirty="0" smtClean="0">
                <a:solidFill>
                  <a:schemeClr val="bg1"/>
                </a:solidFill>
              </a:rPr>
              <a:t>Diesel fuel: </a:t>
            </a:r>
            <a:br>
              <a:rPr lang="en-US" dirty="0" smtClean="0">
                <a:solidFill>
                  <a:schemeClr val="bg1"/>
                </a:solidFill>
              </a:rPr>
            </a:br>
            <a:r>
              <a:rPr lang="en-US" dirty="0" smtClean="0">
                <a:solidFill>
                  <a:schemeClr val="bg1"/>
                </a:solidFill>
              </a:rPr>
              <a:t>389,600,000 gallons </a:t>
            </a:r>
          </a:p>
          <a:p>
            <a:pPr marL="285750" indent="-285750" algn="l">
              <a:buFont typeface="Arial" panose="020B0604020202020204" pitchFamily="34" charset="0"/>
              <a:buChar char="•"/>
            </a:pPr>
            <a:r>
              <a:rPr lang="en-US" dirty="0" smtClean="0">
                <a:solidFill>
                  <a:schemeClr val="bg1"/>
                </a:solidFill>
              </a:rPr>
              <a:t>CNG fuel:</a:t>
            </a:r>
            <a:br>
              <a:rPr lang="en-US" dirty="0" smtClean="0">
                <a:solidFill>
                  <a:schemeClr val="bg1"/>
                </a:solidFill>
              </a:rPr>
            </a:br>
            <a:r>
              <a:rPr lang="en-US" dirty="0" smtClean="0">
                <a:solidFill>
                  <a:schemeClr val="bg1"/>
                </a:solidFill>
              </a:rPr>
              <a:t>150,000,000 gallons </a:t>
            </a:r>
          </a:p>
          <a:p>
            <a:pPr algn="l"/>
            <a:endParaRPr lang="en-US" dirty="0" smtClean="0">
              <a:solidFill>
                <a:schemeClr val="bg1"/>
              </a:solidFill>
            </a:endParaRPr>
          </a:p>
          <a:p>
            <a:pPr algn="l"/>
            <a:r>
              <a:rPr lang="en-US" dirty="0">
                <a:solidFill>
                  <a:schemeClr val="bg1"/>
                </a:solidFill>
              </a:rPr>
              <a:t>Total </a:t>
            </a:r>
            <a:r>
              <a:rPr lang="en-US" dirty="0" smtClean="0">
                <a:solidFill>
                  <a:schemeClr val="bg1"/>
                </a:solidFill>
              </a:rPr>
              <a:t>GHG per </a:t>
            </a:r>
            <a:r>
              <a:rPr lang="en-US" dirty="0">
                <a:solidFill>
                  <a:schemeClr val="bg1"/>
                </a:solidFill>
              </a:rPr>
              <a:t>year: </a:t>
            </a:r>
            <a:endParaRPr lang="en-US" dirty="0" smtClean="0">
              <a:solidFill>
                <a:schemeClr val="bg1"/>
              </a:solidFill>
            </a:endParaRPr>
          </a:p>
          <a:p>
            <a:pPr marL="285750" indent="-285750" algn="l">
              <a:buFont typeface="Arial" panose="020B0604020202020204" pitchFamily="34" charset="0"/>
              <a:buChar char="•"/>
            </a:pPr>
            <a:r>
              <a:rPr lang="en-US" dirty="0" smtClean="0">
                <a:solidFill>
                  <a:schemeClr val="bg1"/>
                </a:solidFill>
              </a:rPr>
              <a:t>From diesel buses: 12,500,000,000 lbs </a:t>
            </a:r>
          </a:p>
          <a:p>
            <a:pPr marL="285750" indent="-285750" algn="l">
              <a:buFont typeface="Arial" panose="020B0604020202020204" pitchFamily="34" charset="0"/>
              <a:buChar char="•"/>
            </a:pPr>
            <a:r>
              <a:rPr lang="en-US" dirty="0" smtClean="0">
                <a:solidFill>
                  <a:schemeClr val="bg1"/>
                </a:solidFill>
              </a:rPr>
              <a:t>From Natural Gas buses: 4,600,000,000 lbs </a:t>
            </a:r>
          </a:p>
        </p:txBody>
      </p:sp>
    </p:spTree>
    <p:extLst>
      <p:ext uri="{BB962C8B-B14F-4D97-AF65-F5344CB8AC3E}">
        <p14:creationId xmlns:p14="http://schemas.microsoft.com/office/powerpoint/2010/main" val="15645858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1" y="624797"/>
            <a:ext cx="6800273" cy="369973"/>
          </a:xfrm>
        </p:spPr>
        <p:txBody>
          <a:bodyPr/>
          <a:lstStyle/>
          <a:p>
            <a:r>
              <a:rPr lang="en-US" sz="2200" b="1" dirty="0" smtClean="0"/>
              <a:t>MILLENNIALS: INCREASING LOVE FOR TRANSIT</a:t>
            </a:r>
            <a:endParaRPr lang="en-US" sz="2200" b="1" dirty="0"/>
          </a:p>
        </p:txBody>
      </p:sp>
      <p:sp>
        <p:nvSpPr>
          <p:cNvPr id="10" name="Title 1"/>
          <p:cNvSpPr txBox="1">
            <a:spLocks/>
          </p:cNvSpPr>
          <p:nvPr/>
        </p:nvSpPr>
        <p:spPr bwMode="black">
          <a:xfrm>
            <a:off x="-20396" y="622082"/>
            <a:ext cx="6725996" cy="369973"/>
          </a:xfrm>
          <a:prstGeom prst="rect">
            <a:avLst/>
          </a:prstGeom>
          <a:solidFill>
            <a:srgbClr val="0B1624"/>
          </a:solidFill>
          <a:ln w="9525">
            <a:noFill/>
            <a:miter lim="800000"/>
            <a:headEnd/>
            <a:tailEnd/>
          </a:ln>
        </p:spPr>
        <p:txBody>
          <a:bodyPr vert="horz" wrap="square" lIns="91440" tIns="45720" rIns="182880" bIns="45720" numCol="1" anchor="ctr" anchorCtr="0" compatLnSpc="1">
            <a:prstTxWarp prst="textNoShape">
              <a:avLst/>
            </a:prstTxWarp>
            <a:spAutoFit/>
          </a:bodyPr>
          <a:lstStyle>
            <a:lvl1pPr algn="r" rtl="0" eaLnBrk="0" fontAlgn="base" hangingPunct="0">
              <a:lnSpc>
                <a:spcPct val="80000"/>
              </a:lnSpc>
              <a:spcBef>
                <a:spcPct val="0"/>
              </a:spcBef>
              <a:spcAft>
                <a:spcPct val="0"/>
              </a:spcAft>
              <a:defRPr sz="1500" b="0" i="0" cap="none" spc="0" baseline="0">
                <a:solidFill>
                  <a:schemeClr val="bg1"/>
                </a:solidFill>
                <a:effectLst/>
                <a:latin typeface="Calibri Light"/>
                <a:ea typeface="ＭＳ Ｐゴシック" charset="-128"/>
                <a:cs typeface="Calibri Light"/>
              </a:defRPr>
            </a:lvl1pPr>
            <a:lvl2pPr algn="l" rtl="0" eaLnBrk="0" fontAlgn="base" hangingPunct="0">
              <a:lnSpc>
                <a:spcPct val="95000"/>
              </a:lnSpc>
              <a:spcBef>
                <a:spcPct val="0"/>
              </a:spcBef>
              <a:spcAft>
                <a:spcPct val="0"/>
              </a:spcAft>
              <a:defRPr sz="1500">
                <a:solidFill>
                  <a:schemeClr val="tx1"/>
                </a:solidFill>
                <a:latin typeface="Arial" pitchFamily="23" charset="0"/>
                <a:ea typeface="ＭＳ Ｐゴシック" charset="-128"/>
              </a:defRPr>
            </a:lvl2pPr>
            <a:lvl3pPr algn="l" rtl="0" eaLnBrk="0" fontAlgn="base" hangingPunct="0">
              <a:lnSpc>
                <a:spcPct val="95000"/>
              </a:lnSpc>
              <a:spcBef>
                <a:spcPct val="0"/>
              </a:spcBef>
              <a:spcAft>
                <a:spcPct val="0"/>
              </a:spcAft>
              <a:defRPr sz="1500">
                <a:solidFill>
                  <a:schemeClr val="tx1"/>
                </a:solidFill>
                <a:latin typeface="Arial" pitchFamily="23" charset="0"/>
                <a:ea typeface="ＭＳ Ｐゴシック" charset="-128"/>
              </a:defRPr>
            </a:lvl3pPr>
            <a:lvl4pPr algn="l" rtl="0" eaLnBrk="0" fontAlgn="base" hangingPunct="0">
              <a:lnSpc>
                <a:spcPct val="95000"/>
              </a:lnSpc>
              <a:spcBef>
                <a:spcPct val="0"/>
              </a:spcBef>
              <a:spcAft>
                <a:spcPct val="0"/>
              </a:spcAft>
              <a:defRPr sz="1500">
                <a:solidFill>
                  <a:schemeClr val="tx1"/>
                </a:solidFill>
                <a:latin typeface="Arial" pitchFamily="23" charset="0"/>
                <a:ea typeface="ＭＳ Ｐゴシック" charset="-128"/>
              </a:defRPr>
            </a:lvl4pPr>
            <a:lvl5pPr algn="l" rtl="0" eaLnBrk="0" fontAlgn="base" hangingPunct="0">
              <a:lnSpc>
                <a:spcPct val="95000"/>
              </a:lnSpc>
              <a:spcBef>
                <a:spcPct val="0"/>
              </a:spcBef>
              <a:spcAft>
                <a:spcPct val="0"/>
              </a:spcAft>
              <a:defRPr sz="1500">
                <a:solidFill>
                  <a:schemeClr val="tx1"/>
                </a:solidFill>
                <a:latin typeface="Arial" pitchFamily="23" charset="0"/>
                <a:ea typeface="ＭＳ Ｐゴシック" charset="-128"/>
              </a:defRPr>
            </a:lvl5pPr>
            <a:lvl6pPr marL="342892" algn="l" rtl="0" fontAlgn="base">
              <a:lnSpc>
                <a:spcPct val="95000"/>
              </a:lnSpc>
              <a:spcBef>
                <a:spcPct val="0"/>
              </a:spcBef>
              <a:spcAft>
                <a:spcPct val="0"/>
              </a:spcAft>
              <a:defRPr sz="1650">
                <a:solidFill>
                  <a:schemeClr val="bg1"/>
                </a:solidFill>
                <a:latin typeface="Arial" pitchFamily="23" charset="0"/>
              </a:defRPr>
            </a:lvl6pPr>
            <a:lvl7pPr marL="685783" algn="l" rtl="0" fontAlgn="base">
              <a:lnSpc>
                <a:spcPct val="95000"/>
              </a:lnSpc>
              <a:spcBef>
                <a:spcPct val="0"/>
              </a:spcBef>
              <a:spcAft>
                <a:spcPct val="0"/>
              </a:spcAft>
              <a:defRPr sz="1650">
                <a:solidFill>
                  <a:schemeClr val="bg1"/>
                </a:solidFill>
                <a:latin typeface="Arial" pitchFamily="23" charset="0"/>
              </a:defRPr>
            </a:lvl7pPr>
            <a:lvl8pPr marL="1028675" algn="l" rtl="0" fontAlgn="base">
              <a:lnSpc>
                <a:spcPct val="95000"/>
              </a:lnSpc>
              <a:spcBef>
                <a:spcPct val="0"/>
              </a:spcBef>
              <a:spcAft>
                <a:spcPct val="0"/>
              </a:spcAft>
              <a:defRPr sz="1650">
                <a:solidFill>
                  <a:schemeClr val="bg1"/>
                </a:solidFill>
                <a:latin typeface="Arial" pitchFamily="23" charset="0"/>
              </a:defRPr>
            </a:lvl8pPr>
            <a:lvl9pPr marL="1371566" algn="l" rtl="0" fontAlgn="base">
              <a:lnSpc>
                <a:spcPct val="95000"/>
              </a:lnSpc>
              <a:spcBef>
                <a:spcPct val="0"/>
              </a:spcBef>
              <a:spcAft>
                <a:spcPct val="0"/>
              </a:spcAft>
              <a:defRPr sz="1650">
                <a:solidFill>
                  <a:schemeClr val="bg1"/>
                </a:solidFill>
                <a:latin typeface="Arial" pitchFamily="23" charset="0"/>
              </a:defRPr>
            </a:lvl9pPr>
          </a:lstStyle>
          <a:p>
            <a:r>
              <a:rPr lang="en-US" sz="2200" b="1" kern="0" dirty="0" smtClean="0"/>
              <a:t>THE HEALTH COSTS OF FOSSIL FUELS</a:t>
            </a:r>
            <a:endParaRPr lang="en-US" sz="2200" b="1" kern="0" dirty="0"/>
          </a:p>
        </p:txBody>
      </p:sp>
      <p:graphicFrame>
        <p:nvGraphicFramePr>
          <p:cNvPr id="11" name="Table 10"/>
          <p:cNvGraphicFramePr>
            <a:graphicFrameLocks noGrp="1"/>
          </p:cNvGraphicFramePr>
          <p:nvPr>
            <p:extLst/>
          </p:nvPr>
        </p:nvGraphicFramePr>
        <p:xfrm>
          <a:off x="-20396" y="1400476"/>
          <a:ext cx="4389196" cy="4254992"/>
        </p:xfrm>
        <a:graphic>
          <a:graphicData uri="http://schemas.openxmlformats.org/drawingml/2006/table">
            <a:tbl>
              <a:tblPr firstRow="1" firstCol="1" bandRow="1">
                <a:tableStyleId>{2D5ABB26-0587-4C30-8999-92F81FD0307C}</a:tableStyleId>
              </a:tblPr>
              <a:tblGrid>
                <a:gridCol w="3127301"/>
                <a:gridCol w="1261895"/>
              </a:tblGrid>
              <a:tr h="894572">
                <a:tc gridSpan="2">
                  <a:txBody>
                    <a:bodyPr/>
                    <a:lstStyle/>
                    <a:p>
                      <a:pPr marL="0" marR="0" algn="ctr">
                        <a:spcBef>
                          <a:spcPts val="0"/>
                        </a:spcBef>
                        <a:spcAft>
                          <a:spcPts val="0"/>
                        </a:spcAft>
                      </a:pPr>
                      <a:r>
                        <a:rPr lang="en-US" sz="1800" b="1" dirty="0">
                          <a:solidFill>
                            <a:schemeClr val="tx1"/>
                          </a:solidFill>
                          <a:effectLst/>
                          <a:latin typeface="+mj-lt"/>
                          <a:cs typeface="Times New Roman" pitchFamily="18" charset="0"/>
                        </a:rPr>
                        <a:t>Annual </a:t>
                      </a:r>
                      <a:r>
                        <a:rPr lang="en-US" sz="1800" b="1" dirty="0" smtClean="0">
                          <a:solidFill>
                            <a:schemeClr val="tx1"/>
                          </a:solidFill>
                          <a:effectLst/>
                          <a:latin typeface="+mj-lt"/>
                          <a:cs typeface="Times New Roman" pitchFamily="18" charset="0"/>
                        </a:rPr>
                        <a:t>Diesel </a:t>
                      </a:r>
                      <a:r>
                        <a:rPr lang="en-US" sz="1800" b="1" dirty="0">
                          <a:solidFill>
                            <a:schemeClr val="tx1"/>
                          </a:solidFill>
                          <a:effectLst/>
                          <a:latin typeface="+mj-lt"/>
                          <a:cs typeface="Times New Roman" pitchFamily="18" charset="0"/>
                        </a:rPr>
                        <a:t>Health Impacts in the US</a:t>
                      </a:r>
                      <a:br>
                        <a:rPr lang="en-US" sz="1800" b="1" dirty="0">
                          <a:solidFill>
                            <a:schemeClr val="tx1"/>
                          </a:solidFill>
                          <a:effectLst/>
                          <a:latin typeface="+mj-lt"/>
                          <a:cs typeface="Times New Roman" pitchFamily="18" charset="0"/>
                        </a:rPr>
                      </a:br>
                      <a:r>
                        <a:rPr lang="en-US" sz="1800" b="1" dirty="0">
                          <a:solidFill>
                            <a:schemeClr val="tx1"/>
                          </a:solidFill>
                          <a:effectLst/>
                          <a:latin typeface="+mj-lt"/>
                          <a:cs typeface="Times New Roman" pitchFamily="18" charset="0"/>
                        </a:rPr>
                        <a:t>(Number of cases in 2010)</a:t>
                      </a:r>
                      <a:endParaRPr lang="en-US" sz="1800" b="1" dirty="0">
                        <a:solidFill>
                          <a:schemeClr val="tx1"/>
                        </a:solidFill>
                        <a:effectLst/>
                        <a:latin typeface="+mj-lt"/>
                        <a:ea typeface="Calibri"/>
                        <a:cs typeface="Times New Roman" pitchFamily="18" charset="0"/>
                      </a:endParaRPr>
                    </a:p>
                  </a:txBody>
                  <a:tcPr marL="68580" marR="68580" marT="34290" marB="34290">
                    <a:lnB w="19050" cap="flat" cmpd="sng" algn="ctr">
                      <a:solidFill>
                        <a:schemeClr val="tx1"/>
                      </a:solidFill>
                      <a:prstDash val="solid"/>
                      <a:round/>
                      <a:headEnd type="none" w="med" len="med"/>
                      <a:tailEnd type="none" w="med" len="med"/>
                    </a:lnB>
                  </a:tcPr>
                </a:tc>
                <a:tc hMerge="1">
                  <a:txBody>
                    <a:bodyPr/>
                    <a:lstStyle/>
                    <a:p>
                      <a:endParaRPr lang="en-US"/>
                    </a:p>
                  </a:txBody>
                  <a:tcPr/>
                </a:tc>
              </a:tr>
              <a:tr h="285750">
                <a:tc>
                  <a:txBody>
                    <a:bodyPr/>
                    <a:lstStyle/>
                    <a:p>
                      <a:pPr marL="0" marR="0">
                        <a:spcBef>
                          <a:spcPts val="0"/>
                        </a:spcBef>
                        <a:spcAft>
                          <a:spcPts val="0"/>
                        </a:spcAft>
                      </a:pPr>
                      <a:r>
                        <a:rPr lang="en-US" sz="1800" b="1" dirty="0">
                          <a:solidFill>
                            <a:schemeClr val="tx1"/>
                          </a:solidFill>
                          <a:effectLst/>
                          <a:latin typeface="+mj-lt"/>
                          <a:cs typeface="Times New Roman" pitchFamily="18" charset="0"/>
                        </a:rPr>
                        <a:t>Premature Deaths</a:t>
                      </a:r>
                      <a:endParaRPr lang="en-US" sz="1800" b="1" dirty="0">
                        <a:solidFill>
                          <a:schemeClr val="tx1"/>
                        </a:solidFill>
                        <a:effectLst/>
                        <a:latin typeface="+mj-lt"/>
                        <a:ea typeface="Calibri"/>
                        <a:cs typeface="Times New Roman" pitchFamily="18" charset="0"/>
                      </a:endParaRPr>
                    </a:p>
                  </a:txBody>
                  <a:tcPr marL="68580" marR="68580" marT="34290" marB="34290" anchor="ctr">
                    <a:lnT w="19050" cap="flat" cmpd="sng" algn="ctr">
                      <a:solidFill>
                        <a:schemeClr val="tx1"/>
                      </a:solidFill>
                      <a:prstDash val="solid"/>
                      <a:round/>
                      <a:headEnd type="none" w="med" len="med"/>
                      <a:tailEnd type="none" w="med" len="med"/>
                    </a:lnT>
                  </a:tcPr>
                </a:tc>
                <a:tc>
                  <a:txBody>
                    <a:bodyPr/>
                    <a:lstStyle/>
                    <a:p>
                      <a:pPr marL="0" marR="0" algn="r">
                        <a:spcBef>
                          <a:spcPts val="0"/>
                        </a:spcBef>
                        <a:spcAft>
                          <a:spcPts val="0"/>
                        </a:spcAft>
                      </a:pPr>
                      <a:r>
                        <a:rPr lang="en-US" sz="1800" b="1" dirty="0">
                          <a:solidFill>
                            <a:schemeClr val="tx1"/>
                          </a:solidFill>
                          <a:effectLst/>
                          <a:latin typeface="+mj-lt"/>
                          <a:cs typeface="Times New Roman" pitchFamily="18" charset="0"/>
                        </a:rPr>
                        <a:t>21,000</a:t>
                      </a:r>
                      <a:endParaRPr lang="en-US" sz="1800" b="1" dirty="0">
                        <a:solidFill>
                          <a:schemeClr val="tx1"/>
                        </a:solidFill>
                        <a:effectLst/>
                        <a:latin typeface="+mj-lt"/>
                        <a:ea typeface="Calibri"/>
                        <a:cs typeface="Times New Roman" pitchFamily="18" charset="0"/>
                      </a:endParaRPr>
                    </a:p>
                  </a:txBody>
                  <a:tcPr marL="68580" marR="68580" marT="34290" marB="34290" anchor="ctr">
                    <a:lnT w="19050" cap="flat" cmpd="sng" algn="ctr">
                      <a:solidFill>
                        <a:schemeClr val="tx1"/>
                      </a:solidFill>
                      <a:prstDash val="solid"/>
                      <a:round/>
                      <a:headEnd type="none" w="med" len="med"/>
                      <a:tailEnd type="none" w="med" len="med"/>
                    </a:lnT>
                  </a:tcPr>
                </a:tc>
              </a:tr>
              <a:tr h="285750">
                <a:tc>
                  <a:txBody>
                    <a:bodyPr/>
                    <a:lstStyle/>
                    <a:p>
                      <a:pPr marL="0" marR="0">
                        <a:spcBef>
                          <a:spcPts val="0"/>
                        </a:spcBef>
                        <a:spcAft>
                          <a:spcPts val="0"/>
                        </a:spcAft>
                      </a:pPr>
                      <a:r>
                        <a:rPr lang="en-US" sz="1800" b="1" dirty="0">
                          <a:solidFill>
                            <a:schemeClr val="tx1"/>
                          </a:solidFill>
                          <a:effectLst/>
                          <a:latin typeface="+mj-lt"/>
                          <a:cs typeface="Times New Roman" pitchFamily="18" charset="0"/>
                        </a:rPr>
                        <a:t>Lung Cancer Deaths</a:t>
                      </a:r>
                      <a:endParaRPr lang="en-US" sz="1800" b="1" dirty="0">
                        <a:solidFill>
                          <a:schemeClr val="tx1"/>
                        </a:solidFill>
                        <a:effectLst/>
                        <a:latin typeface="+mj-lt"/>
                        <a:ea typeface="Calibri"/>
                        <a:cs typeface="Times New Roman" pitchFamily="18" charset="0"/>
                      </a:endParaRPr>
                    </a:p>
                  </a:txBody>
                  <a:tcPr marL="68580" marR="68580" marT="34290" marB="34290" anchor="ctr"/>
                </a:tc>
                <a:tc>
                  <a:txBody>
                    <a:bodyPr/>
                    <a:lstStyle/>
                    <a:p>
                      <a:pPr marL="0" marR="0" algn="r">
                        <a:spcBef>
                          <a:spcPts val="0"/>
                        </a:spcBef>
                        <a:spcAft>
                          <a:spcPts val="0"/>
                        </a:spcAft>
                      </a:pPr>
                      <a:r>
                        <a:rPr lang="en-US" sz="1800" b="1" dirty="0">
                          <a:solidFill>
                            <a:schemeClr val="tx1"/>
                          </a:solidFill>
                          <a:effectLst/>
                          <a:latin typeface="+mj-lt"/>
                          <a:cs typeface="Times New Roman" pitchFamily="18" charset="0"/>
                        </a:rPr>
                        <a:t>3,000</a:t>
                      </a:r>
                      <a:endParaRPr lang="en-US" sz="1800" b="1" dirty="0">
                        <a:solidFill>
                          <a:schemeClr val="tx1"/>
                        </a:solidFill>
                        <a:effectLst/>
                        <a:latin typeface="+mj-lt"/>
                        <a:ea typeface="Calibri"/>
                        <a:cs typeface="Times New Roman" pitchFamily="18" charset="0"/>
                      </a:endParaRPr>
                    </a:p>
                  </a:txBody>
                  <a:tcPr marL="68580" marR="68580" marT="34290" marB="34290" anchor="ctr"/>
                </a:tc>
              </a:tr>
              <a:tr h="285750">
                <a:tc>
                  <a:txBody>
                    <a:bodyPr/>
                    <a:lstStyle/>
                    <a:p>
                      <a:pPr marL="0" marR="0">
                        <a:spcBef>
                          <a:spcPts val="0"/>
                        </a:spcBef>
                        <a:spcAft>
                          <a:spcPts val="0"/>
                        </a:spcAft>
                      </a:pPr>
                      <a:r>
                        <a:rPr lang="en-US" sz="1800" b="1" dirty="0">
                          <a:solidFill>
                            <a:schemeClr val="tx1"/>
                          </a:solidFill>
                          <a:effectLst/>
                          <a:latin typeface="+mj-lt"/>
                          <a:cs typeface="Times New Roman" pitchFamily="18" charset="0"/>
                        </a:rPr>
                        <a:t>Hospital Admissions</a:t>
                      </a:r>
                      <a:endParaRPr lang="en-US" sz="1800" b="1" dirty="0">
                        <a:solidFill>
                          <a:schemeClr val="tx1"/>
                        </a:solidFill>
                        <a:effectLst/>
                        <a:latin typeface="+mj-lt"/>
                        <a:ea typeface="Calibri"/>
                        <a:cs typeface="Times New Roman" pitchFamily="18" charset="0"/>
                      </a:endParaRPr>
                    </a:p>
                  </a:txBody>
                  <a:tcPr marL="68580" marR="68580" marT="34290" marB="34290" anchor="ctr"/>
                </a:tc>
                <a:tc>
                  <a:txBody>
                    <a:bodyPr/>
                    <a:lstStyle/>
                    <a:p>
                      <a:pPr marL="0" marR="0" algn="r">
                        <a:spcBef>
                          <a:spcPts val="0"/>
                        </a:spcBef>
                        <a:spcAft>
                          <a:spcPts val="0"/>
                        </a:spcAft>
                      </a:pPr>
                      <a:r>
                        <a:rPr lang="en-US" sz="1800" b="1" dirty="0">
                          <a:solidFill>
                            <a:schemeClr val="tx1"/>
                          </a:solidFill>
                          <a:effectLst/>
                          <a:latin typeface="+mj-lt"/>
                          <a:cs typeface="Times New Roman" pitchFamily="18" charset="0"/>
                        </a:rPr>
                        <a:t>15,000</a:t>
                      </a:r>
                      <a:endParaRPr lang="en-US" sz="1800" b="1" dirty="0">
                        <a:solidFill>
                          <a:schemeClr val="tx1"/>
                        </a:solidFill>
                        <a:effectLst/>
                        <a:latin typeface="+mj-lt"/>
                        <a:ea typeface="Calibri"/>
                        <a:cs typeface="Times New Roman" pitchFamily="18" charset="0"/>
                      </a:endParaRPr>
                    </a:p>
                  </a:txBody>
                  <a:tcPr marL="68580" marR="68580" marT="34290" marB="34290" anchor="ctr"/>
                </a:tc>
              </a:tr>
              <a:tr h="502920">
                <a:tc>
                  <a:txBody>
                    <a:bodyPr/>
                    <a:lstStyle/>
                    <a:p>
                      <a:pPr marL="0" marR="0">
                        <a:spcBef>
                          <a:spcPts val="0"/>
                        </a:spcBef>
                        <a:spcAft>
                          <a:spcPts val="0"/>
                        </a:spcAft>
                      </a:pPr>
                      <a:r>
                        <a:rPr lang="en-US" sz="1800" b="1" dirty="0">
                          <a:solidFill>
                            <a:schemeClr val="tx1"/>
                          </a:solidFill>
                          <a:effectLst/>
                          <a:latin typeface="+mj-lt"/>
                          <a:cs typeface="Times New Roman" pitchFamily="18" charset="0"/>
                        </a:rPr>
                        <a:t>Emergency Room Visits for Asthma</a:t>
                      </a:r>
                      <a:endParaRPr lang="en-US" sz="1800" b="1" dirty="0">
                        <a:solidFill>
                          <a:schemeClr val="tx1"/>
                        </a:solidFill>
                        <a:effectLst/>
                        <a:latin typeface="+mj-lt"/>
                        <a:ea typeface="Calibri"/>
                        <a:cs typeface="Times New Roman" pitchFamily="18" charset="0"/>
                      </a:endParaRPr>
                    </a:p>
                  </a:txBody>
                  <a:tcPr marL="68580" marR="68580" marT="34290" marB="34290" anchor="ctr"/>
                </a:tc>
                <a:tc>
                  <a:txBody>
                    <a:bodyPr/>
                    <a:lstStyle/>
                    <a:p>
                      <a:pPr marL="0" marR="0" algn="r">
                        <a:spcBef>
                          <a:spcPts val="0"/>
                        </a:spcBef>
                        <a:spcAft>
                          <a:spcPts val="0"/>
                        </a:spcAft>
                      </a:pPr>
                      <a:r>
                        <a:rPr lang="en-US" sz="1800" b="1" dirty="0">
                          <a:solidFill>
                            <a:schemeClr val="tx1"/>
                          </a:solidFill>
                          <a:effectLst/>
                          <a:latin typeface="+mj-lt"/>
                          <a:cs typeface="Times New Roman" pitchFamily="18" charset="0"/>
                        </a:rPr>
                        <a:t>15,000</a:t>
                      </a:r>
                      <a:endParaRPr lang="en-US" sz="1800" b="1" dirty="0">
                        <a:solidFill>
                          <a:schemeClr val="tx1"/>
                        </a:solidFill>
                        <a:effectLst/>
                        <a:latin typeface="+mj-lt"/>
                        <a:ea typeface="Calibri"/>
                        <a:cs typeface="Times New Roman" pitchFamily="18" charset="0"/>
                      </a:endParaRPr>
                    </a:p>
                  </a:txBody>
                  <a:tcPr marL="68580" marR="68580" marT="34290" marB="34290" anchor="ctr"/>
                </a:tc>
              </a:tr>
              <a:tr h="285750">
                <a:tc>
                  <a:txBody>
                    <a:bodyPr/>
                    <a:lstStyle/>
                    <a:p>
                      <a:pPr marL="0" marR="0">
                        <a:spcBef>
                          <a:spcPts val="0"/>
                        </a:spcBef>
                        <a:spcAft>
                          <a:spcPts val="0"/>
                        </a:spcAft>
                      </a:pPr>
                      <a:r>
                        <a:rPr lang="en-US" sz="1800" b="1" dirty="0">
                          <a:solidFill>
                            <a:schemeClr val="tx1"/>
                          </a:solidFill>
                          <a:effectLst/>
                          <a:latin typeface="+mj-lt"/>
                          <a:cs typeface="Times New Roman" pitchFamily="18" charset="0"/>
                        </a:rPr>
                        <a:t>Non-fatal Heart Attacks</a:t>
                      </a:r>
                      <a:endParaRPr lang="en-US" sz="1800" b="1" dirty="0">
                        <a:solidFill>
                          <a:schemeClr val="tx1"/>
                        </a:solidFill>
                        <a:effectLst/>
                        <a:latin typeface="+mj-lt"/>
                        <a:ea typeface="Calibri"/>
                        <a:cs typeface="Times New Roman" pitchFamily="18" charset="0"/>
                      </a:endParaRPr>
                    </a:p>
                  </a:txBody>
                  <a:tcPr marL="68580" marR="68580" marT="34290" marB="34290" anchor="ctr"/>
                </a:tc>
                <a:tc>
                  <a:txBody>
                    <a:bodyPr/>
                    <a:lstStyle/>
                    <a:p>
                      <a:pPr marL="0" marR="0" algn="r">
                        <a:spcBef>
                          <a:spcPts val="0"/>
                        </a:spcBef>
                        <a:spcAft>
                          <a:spcPts val="0"/>
                        </a:spcAft>
                      </a:pPr>
                      <a:r>
                        <a:rPr lang="en-US" sz="1800" b="1" dirty="0">
                          <a:solidFill>
                            <a:schemeClr val="tx1"/>
                          </a:solidFill>
                          <a:effectLst/>
                          <a:latin typeface="+mj-lt"/>
                          <a:cs typeface="Times New Roman" pitchFamily="18" charset="0"/>
                        </a:rPr>
                        <a:t>27,000</a:t>
                      </a:r>
                      <a:endParaRPr lang="en-US" sz="1800" b="1" dirty="0">
                        <a:solidFill>
                          <a:schemeClr val="tx1"/>
                        </a:solidFill>
                        <a:effectLst/>
                        <a:latin typeface="+mj-lt"/>
                        <a:ea typeface="Calibri"/>
                        <a:cs typeface="Times New Roman" pitchFamily="18" charset="0"/>
                      </a:endParaRPr>
                    </a:p>
                  </a:txBody>
                  <a:tcPr marL="68580" marR="68580" marT="34290" marB="34290" anchor="ctr"/>
                </a:tc>
              </a:tr>
              <a:tr h="285750">
                <a:tc>
                  <a:txBody>
                    <a:bodyPr/>
                    <a:lstStyle/>
                    <a:p>
                      <a:pPr marL="0" marR="0">
                        <a:spcBef>
                          <a:spcPts val="0"/>
                        </a:spcBef>
                        <a:spcAft>
                          <a:spcPts val="0"/>
                        </a:spcAft>
                      </a:pPr>
                      <a:r>
                        <a:rPr lang="en-US" sz="1800" b="1" dirty="0">
                          <a:solidFill>
                            <a:schemeClr val="tx1"/>
                          </a:solidFill>
                          <a:effectLst/>
                          <a:latin typeface="+mj-lt"/>
                          <a:cs typeface="Times New Roman" pitchFamily="18" charset="0"/>
                        </a:rPr>
                        <a:t>Asthma Attacks</a:t>
                      </a:r>
                      <a:endParaRPr lang="en-US" sz="1800" b="1" dirty="0">
                        <a:solidFill>
                          <a:schemeClr val="tx1"/>
                        </a:solidFill>
                        <a:effectLst/>
                        <a:latin typeface="+mj-lt"/>
                        <a:ea typeface="Calibri"/>
                        <a:cs typeface="Times New Roman" pitchFamily="18" charset="0"/>
                      </a:endParaRPr>
                    </a:p>
                  </a:txBody>
                  <a:tcPr marL="68580" marR="68580" marT="34290" marB="34290" anchor="ctr"/>
                </a:tc>
                <a:tc>
                  <a:txBody>
                    <a:bodyPr/>
                    <a:lstStyle/>
                    <a:p>
                      <a:pPr marL="0" marR="0" algn="r">
                        <a:spcBef>
                          <a:spcPts val="0"/>
                        </a:spcBef>
                        <a:spcAft>
                          <a:spcPts val="0"/>
                        </a:spcAft>
                      </a:pPr>
                      <a:r>
                        <a:rPr lang="en-US" sz="1800" b="1" dirty="0">
                          <a:solidFill>
                            <a:schemeClr val="tx1"/>
                          </a:solidFill>
                          <a:effectLst/>
                          <a:latin typeface="+mj-lt"/>
                          <a:cs typeface="Times New Roman" pitchFamily="18" charset="0"/>
                        </a:rPr>
                        <a:t>410,000</a:t>
                      </a:r>
                      <a:endParaRPr lang="en-US" sz="1800" b="1" dirty="0">
                        <a:solidFill>
                          <a:schemeClr val="tx1"/>
                        </a:solidFill>
                        <a:effectLst/>
                        <a:latin typeface="+mj-lt"/>
                        <a:ea typeface="Calibri"/>
                        <a:cs typeface="Times New Roman" pitchFamily="18" charset="0"/>
                      </a:endParaRPr>
                    </a:p>
                  </a:txBody>
                  <a:tcPr marL="68580" marR="68580" marT="34290" marB="34290" anchor="ctr"/>
                </a:tc>
              </a:tr>
              <a:tr h="285750">
                <a:tc>
                  <a:txBody>
                    <a:bodyPr/>
                    <a:lstStyle/>
                    <a:p>
                      <a:pPr marL="0" marR="0">
                        <a:spcBef>
                          <a:spcPts val="0"/>
                        </a:spcBef>
                        <a:spcAft>
                          <a:spcPts val="0"/>
                        </a:spcAft>
                      </a:pPr>
                      <a:r>
                        <a:rPr lang="en-US" sz="1800" b="1" dirty="0">
                          <a:solidFill>
                            <a:schemeClr val="tx1"/>
                          </a:solidFill>
                          <a:effectLst/>
                          <a:latin typeface="+mj-lt"/>
                          <a:cs typeface="Times New Roman" pitchFamily="18" charset="0"/>
                        </a:rPr>
                        <a:t>Chronic Bronchitis</a:t>
                      </a:r>
                      <a:endParaRPr lang="en-US" sz="1800" b="1" dirty="0">
                        <a:solidFill>
                          <a:schemeClr val="tx1"/>
                        </a:solidFill>
                        <a:effectLst/>
                        <a:latin typeface="+mj-lt"/>
                        <a:ea typeface="Calibri"/>
                        <a:cs typeface="Times New Roman" pitchFamily="18" charset="0"/>
                      </a:endParaRPr>
                    </a:p>
                  </a:txBody>
                  <a:tcPr marL="68580" marR="68580" marT="34290" marB="34290" anchor="ctr"/>
                </a:tc>
                <a:tc>
                  <a:txBody>
                    <a:bodyPr/>
                    <a:lstStyle/>
                    <a:p>
                      <a:pPr marL="0" marR="0" algn="r">
                        <a:spcBef>
                          <a:spcPts val="0"/>
                        </a:spcBef>
                        <a:spcAft>
                          <a:spcPts val="0"/>
                        </a:spcAft>
                      </a:pPr>
                      <a:r>
                        <a:rPr lang="en-US" sz="1800" b="1" dirty="0">
                          <a:solidFill>
                            <a:schemeClr val="tx1"/>
                          </a:solidFill>
                          <a:effectLst/>
                          <a:latin typeface="+mj-lt"/>
                          <a:cs typeface="Times New Roman" pitchFamily="18" charset="0"/>
                        </a:rPr>
                        <a:t>12,000</a:t>
                      </a:r>
                      <a:endParaRPr lang="en-US" sz="1800" b="1" dirty="0">
                        <a:solidFill>
                          <a:schemeClr val="tx1"/>
                        </a:solidFill>
                        <a:effectLst/>
                        <a:latin typeface="+mj-lt"/>
                        <a:ea typeface="Calibri"/>
                        <a:cs typeface="Times New Roman" pitchFamily="18" charset="0"/>
                      </a:endParaRPr>
                    </a:p>
                  </a:txBody>
                  <a:tcPr marL="68580" marR="68580" marT="34290" marB="34290" anchor="ctr"/>
                </a:tc>
              </a:tr>
              <a:tr h="285750">
                <a:tc>
                  <a:txBody>
                    <a:bodyPr/>
                    <a:lstStyle/>
                    <a:p>
                      <a:pPr marL="0" marR="0">
                        <a:spcBef>
                          <a:spcPts val="0"/>
                        </a:spcBef>
                        <a:spcAft>
                          <a:spcPts val="0"/>
                        </a:spcAft>
                      </a:pPr>
                      <a:r>
                        <a:rPr lang="en-US" sz="1800" b="1" dirty="0">
                          <a:solidFill>
                            <a:schemeClr val="tx1"/>
                          </a:solidFill>
                          <a:effectLst/>
                          <a:latin typeface="+mj-lt"/>
                          <a:cs typeface="Times New Roman" pitchFamily="18" charset="0"/>
                        </a:rPr>
                        <a:t>Work Loss Days</a:t>
                      </a:r>
                      <a:endParaRPr lang="en-US" sz="1800" b="1" dirty="0">
                        <a:solidFill>
                          <a:schemeClr val="tx1"/>
                        </a:solidFill>
                        <a:effectLst/>
                        <a:latin typeface="+mj-lt"/>
                        <a:ea typeface="Calibri"/>
                        <a:cs typeface="Times New Roman" pitchFamily="18" charset="0"/>
                      </a:endParaRPr>
                    </a:p>
                  </a:txBody>
                  <a:tcPr marL="68580" marR="68580" marT="34290" marB="34290" anchor="ctr"/>
                </a:tc>
                <a:tc>
                  <a:txBody>
                    <a:bodyPr/>
                    <a:lstStyle/>
                    <a:p>
                      <a:pPr marL="0" marR="0" algn="r">
                        <a:spcBef>
                          <a:spcPts val="0"/>
                        </a:spcBef>
                        <a:spcAft>
                          <a:spcPts val="0"/>
                        </a:spcAft>
                      </a:pPr>
                      <a:r>
                        <a:rPr lang="en-US" sz="1800" b="1" dirty="0">
                          <a:solidFill>
                            <a:schemeClr val="tx1"/>
                          </a:solidFill>
                          <a:effectLst/>
                          <a:latin typeface="+mj-lt"/>
                          <a:cs typeface="Times New Roman" pitchFamily="18" charset="0"/>
                        </a:rPr>
                        <a:t>2,400,000</a:t>
                      </a:r>
                      <a:endParaRPr lang="en-US" sz="1800" b="1" dirty="0">
                        <a:solidFill>
                          <a:schemeClr val="tx1"/>
                        </a:solidFill>
                        <a:effectLst/>
                        <a:latin typeface="+mj-lt"/>
                        <a:ea typeface="Calibri"/>
                        <a:cs typeface="Times New Roman" pitchFamily="18" charset="0"/>
                      </a:endParaRPr>
                    </a:p>
                  </a:txBody>
                  <a:tcPr marL="68580" marR="68580" marT="34290" marB="34290" anchor="ctr"/>
                </a:tc>
              </a:tr>
              <a:tr h="285750">
                <a:tc>
                  <a:txBody>
                    <a:bodyPr/>
                    <a:lstStyle/>
                    <a:p>
                      <a:pPr marL="0" marR="0">
                        <a:spcBef>
                          <a:spcPts val="0"/>
                        </a:spcBef>
                        <a:spcAft>
                          <a:spcPts val="0"/>
                        </a:spcAft>
                      </a:pPr>
                      <a:r>
                        <a:rPr lang="en-US" sz="1800" b="1" dirty="0">
                          <a:solidFill>
                            <a:schemeClr val="tx1"/>
                          </a:solidFill>
                          <a:effectLst/>
                          <a:latin typeface="+mj-lt"/>
                          <a:cs typeface="Times New Roman" pitchFamily="18" charset="0"/>
                        </a:rPr>
                        <a:t>Restricted Activity Days</a:t>
                      </a:r>
                      <a:endParaRPr lang="en-US" sz="1800" b="1" dirty="0">
                        <a:solidFill>
                          <a:schemeClr val="tx1"/>
                        </a:solidFill>
                        <a:effectLst/>
                        <a:latin typeface="+mj-lt"/>
                        <a:ea typeface="Calibri"/>
                        <a:cs typeface="Times New Roman" pitchFamily="18" charset="0"/>
                      </a:endParaRPr>
                    </a:p>
                  </a:txBody>
                  <a:tcPr marL="68580" marR="68580" marT="34290" marB="34290" anchor="ctr"/>
                </a:tc>
                <a:tc>
                  <a:txBody>
                    <a:bodyPr/>
                    <a:lstStyle/>
                    <a:p>
                      <a:pPr marL="0" marR="0" algn="r">
                        <a:spcBef>
                          <a:spcPts val="0"/>
                        </a:spcBef>
                        <a:spcAft>
                          <a:spcPts val="0"/>
                        </a:spcAft>
                      </a:pPr>
                      <a:r>
                        <a:rPr lang="en-US" sz="1800" b="1" dirty="0">
                          <a:solidFill>
                            <a:schemeClr val="tx1"/>
                          </a:solidFill>
                          <a:effectLst/>
                          <a:latin typeface="+mj-lt"/>
                          <a:cs typeface="Times New Roman" pitchFamily="18" charset="0"/>
                        </a:rPr>
                        <a:t>14,000,000</a:t>
                      </a:r>
                      <a:endParaRPr lang="en-US" sz="1800" b="1" dirty="0">
                        <a:solidFill>
                          <a:schemeClr val="tx1"/>
                        </a:solidFill>
                        <a:effectLst/>
                        <a:latin typeface="+mj-lt"/>
                        <a:ea typeface="Calibri"/>
                        <a:cs typeface="Times New Roman" pitchFamily="18" charset="0"/>
                      </a:endParaRPr>
                    </a:p>
                  </a:txBody>
                  <a:tcPr marL="68580" marR="68580" marT="34290" marB="34290" anchor="ctr"/>
                </a:tc>
              </a:tr>
            </a:tbl>
          </a:graphicData>
        </a:graphic>
      </p:graphicFrame>
      <p:pic>
        <p:nvPicPr>
          <p:cNvPr id="12" name="Picture 11"/>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7500"/>
                    </a14:imgEffect>
                    <a14:imgEffect>
                      <a14:saturation sat="33000"/>
                    </a14:imgEffect>
                    <a14:imgEffect>
                      <a14:brightnessContrast bright="5000" contrast="42000"/>
                    </a14:imgEffect>
                  </a14:imgLayer>
                </a14:imgProps>
              </a:ext>
              <a:ext uri="{28A0092B-C50C-407E-A947-70E740481C1C}">
                <a14:useLocalDpi xmlns:a14="http://schemas.microsoft.com/office/drawing/2010/main"/>
              </a:ext>
            </a:extLst>
          </a:blip>
          <a:stretch>
            <a:fillRect/>
          </a:stretch>
        </p:blipFill>
        <p:spPr>
          <a:xfrm>
            <a:off x="4602480" y="2280801"/>
            <a:ext cx="4308151" cy="3240047"/>
          </a:xfrm>
          <a:prstGeom prst="rect">
            <a:avLst/>
          </a:prstGeom>
          <a:solidFill>
            <a:srgbClr val="FFFFFF">
              <a:shade val="85000"/>
              <a:alpha val="21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6603728"/>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airqualitydeclension.jpe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2973" y="0"/>
            <a:ext cx="9576973" cy="7182730"/>
          </a:xfrm>
          <a:prstGeom prst="rect">
            <a:avLst/>
          </a:prstGeom>
        </p:spPr>
      </p:pic>
      <p:sp>
        <p:nvSpPr>
          <p:cNvPr id="5" name="TextBox 4"/>
          <p:cNvSpPr txBox="1"/>
          <p:nvPr/>
        </p:nvSpPr>
        <p:spPr>
          <a:xfrm>
            <a:off x="4627250" y="1029580"/>
            <a:ext cx="4303390" cy="4653582"/>
          </a:xfrm>
          <a:prstGeom prst="rect">
            <a:avLst/>
          </a:prstGeom>
          <a:noFill/>
        </p:spPr>
        <p:txBody>
          <a:bodyPr wrap="square" rtlCol="0" anchor="t" anchorCtr="0">
            <a:spAutoFit/>
          </a:bodyPr>
          <a:lstStyle/>
          <a:p>
            <a:pPr algn="l">
              <a:lnSpc>
                <a:spcPct val="95000"/>
              </a:lnSpc>
            </a:pPr>
            <a:r>
              <a:rPr lang="en-US" sz="2400" dirty="0">
                <a:solidFill>
                  <a:schemeClr val="bg1"/>
                </a:solidFill>
                <a:latin typeface="+mn-lt"/>
                <a:cs typeface="Calibri Light"/>
              </a:rPr>
              <a:t>To a disproportionate degree, low-income and underserved communities are exposed to the atmospheric pollutants of urban transportation </a:t>
            </a:r>
            <a:r>
              <a:rPr lang="en-US" sz="2400" dirty="0" smtClean="0">
                <a:solidFill>
                  <a:schemeClr val="bg1"/>
                </a:solidFill>
                <a:latin typeface="+mn-lt"/>
                <a:cs typeface="Calibri Light"/>
              </a:rPr>
              <a:t>infrastructure</a:t>
            </a:r>
            <a:endParaRPr lang="en-US" sz="2400" dirty="0">
              <a:solidFill>
                <a:schemeClr val="bg1"/>
              </a:solidFill>
              <a:latin typeface="+mn-lt"/>
              <a:cs typeface="Calibri Light"/>
            </a:endParaRPr>
          </a:p>
          <a:p>
            <a:pPr algn="l">
              <a:lnSpc>
                <a:spcPct val="95000"/>
              </a:lnSpc>
            </a:pPr>
            <a:endParaRPr lang="en-US" sz="2400" dirty="0">
              <a:solidFill>
                <a:schemeClr val="bg1"/>
              </a:solidFill>
              <a:latin typeface="+mn-lt"/>
              <a:cs typeface="Calibri Light"/>
            </a:endParaRPr>
          </a:p>
          <a:p>
            <a:pPr algn="l">
              <a:lnSpc>
                <a:spcPct val="95000"/>
              </a:lnSpc>
            </a:pPr>
            <a:r>
              <a:rPr lang="en-US" sz="2400" dirty="0">
                <a:solidFill>
                  <a:schemeClr val="bg1"/>
                </a:solidFill>
                <a:latin typeface="+mn-lt"/>
                <a:cs typeface="Calibri Light"/>
              </a:rPr>
              <a:t>These communities can neither afford the luxury of energy intensity nor the health and environmental costs of its </a:t>
            </a:r>
            <a:r>
              <a:rPr lang="en-US" sz="2400" dirty="0" smtClean="0">
                <a:solidFill>
                  <a:schemeClr val="bg1"/>
                </a:solidFill>
                <a:latin typeface="+mn-lt"/>
                <a:cs typeface="Calibri Light"/>
              </a:rPr>
              <a:t>externalities</a:t>
            </a:r>
            <a:endParaRPr lang="en-US" sz="2400" dirty="0">
              <a:solidFill>
                <a:schemeClr val="bg1"/>
              </a:solidFill>
              <a:latin typeface="+mn-lt"/>
              <a:cs typeface="Calibri Light"/>
            </a:endParaRPr>
          </a:p>
          <a:p>
            <a:pPr algn="l">
              <a:lnSpc>
                <a:spcPct val="95000"/>
              </a:lnSpc>
            </a:pPr>
            <a:endParaRPr lang="en-US" sz="2400" b="1" dirty="0">
              <a:solidFill>
                <a:schemeClr val="bg1"/>
              </a:solidFill>
              <a:latin typeface="Calibri Light"/>
              <a:cs typeface="Calibri Light"/>
            </a:endParaRPr>
          </a:p>
          <a:p>
            <a:pPr algn="l">
              <a:lnSpc>
                <a:spcPct val="95000"/>
              </a:lnSpc>
            </a:pPr>
            <a:endParaRPr lang="en-US" sz="2400" b="1" dirty="0">
              <a:solidFill>
                <a:schemeClr val="bg1"/>
              </a:solidFill>
              <a:latin typeface="Calibri Light"/>
              <a:cs typeface="Calibri Light"/>
            </a:endParaRPr>
          </a:p>
        </p:txBody>
      </p:sp>
    </p:spTree>
    <p:extLst>
      <p:ext uri="{BB962C8B-B14F-4D97-AF65-F5344CB8AC3E}">
        <p14:creationId xmlns:p14="http://schemas.microsoft.com/office/powerpoint/2010/main" val="657856709"/>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1" y="652818"/>
            <a:ext cx="6800273" cy="313932"/>
          </a:xfrm>
        </p:spPr>
        <p:txBody>
          <a:bodyPr/>
          <a:lstStyle/>
          <a:p>
            <a:r>
              <a:rPr lang="en-US" sz="1800" b="1" dirty="0" smtClean="0"/>
              <a:t>COSTS AND IMPACTS OF HEAVY DUTY EMISSIONS MUST BE ADDRESSED</a:t>
            </a:r>
            <a:endParaRPr lang="en-US" sz="1800" b="1" dirty="0"/>
          </a:p>
        </p:txBody>
      </p:sp>
      <p:sp>
        <p:nvSpPr>
          <p:cNvPr id="10" name="Title 1"/>
          <p:cNvSpPr txBox="1">
            <a:spLocks/>
          </p:cNvSpPr>
          <p:nvPr/>
        </p:nvSpPr>
        <p:spPr bwMode="black">
          <a:xfrm>
            <a:off x="-20396" y="638775"/>
            <a:ext cx="6725996" cy="336585"/>
          </a:xfrm>
          <a:prstGeom prst="rect">
            <a:avLst/>
          </a:prstGeom>
          <a:solidFill>
            <a:srgbClr val="0B1624"/>
          </a:solidFill>
          <a:ln w="9525">
            <a:noFill/>
            <a:miter lim="800000"/>
            <a:headEnd/>
            <a:tailEnd/>
          </a:ln>
        </p:spPr>
        <p:txBody>
          <a:bodyPr vert="horz" wrap="square" lIns="91440" tIns="45720" rIns="182880" bIns="45720" numCol="1" anchor="ctr" anchorCtr="0" compatLnSpc="1">
            <a:prstTxWarp prst="textNoShape">
              <a:avLst/>
            </a:prstTxWarp>
            <a:spAutoFit/>
          </a:bodyPr>
          <a:lstStyle>
            <a:lvl1pPr algn="r" rtl="0" eaLnBrk="0" fontAlgn="base" hangingPunct="0">
              <a:lnSpc>
                <a:spcPct val="80000"/>
              </a:lnSpc>
              <a:spcBef>
                <a:spcPct val="0"/>
              </a:spcBef>
              <a:spcAft>
                <a:spcPct val="0"/>
              </a:spcAft>
              <a:defRPr sz="1500" b="0" i="0" cap="none" spc="0" baseline="0">
                <a:solidFill>
                  <a:schemeClr val="bg1"/>
                </a:solidFill>
                <a:effectLst/>
                <a:latin typeface="Calibri Light"/>
                <a:ea typeface="ＭＳ Ｐゴシック" charset="-128"/>
                <a:cs typeface="Calibri Light"/>
              </a:defRPr>
            </a:lvl1pPr>
            <a:lvl2pPr algn="l" rtl="0" eaLnBrk="0" fontAlgn="base" hangingPunct="0">
              <a:lnSpc>
                <a:spcPct val="95000"/>
              </a:lnSpc>
              <a:spcBef>
                <a:spcPct val="0"/>
              </a:spcBef>
              <a:spcAft>
                <a:spcPct val="0"/>
              </a:spcAft>
              <a:defRPr sz="1500">
                <a:solidFill>
                  <a:schemeClr val="tx1"/>
                </a:solidFill>
                <a:latin typeface="Arial" pitchFamily="23" charset="0"/>
                <a:ea typeface="ＭＳ Ｐゴシック" charset="-128"/>
              </a:defRPr>
            </a:lvl2pPr>
            <a:lvl3pPr algn="l" rtl="0" eaLnBrk="0" fontAlgn="base" hangingPunct="0">
              <a:lnSpc>
                <a:spcPct val="95000"/>
              </a:lnSpc>
              <a:spcBef>
                <a:spcPct val="0"/>
              </a:spcBef>
              <a:spcAft>
                <a:spcPct val="0"/>
              </a:spcAft>
              <a:defRPr sz="1500">
                <a:solidFill>
                  <a:schemeClr val="tx1"/>
                </a:solidFill>
                <a:latin typeface="Arial" pitchFamily="23" charset="0"/>
                <a:ea typeface="ＭＳ Ｐゴシック" charset="-128"/>
              </a:defRPr>
            </a:lvl3pPr>
            <a:lvl4pPr algn="l" rtl="0" eaLnBrk="0" fontAlgn="base" hangingPunct="0">
              <a:lnSpc>
                <a:spcPct val="95000"/>
              </a:lnSpc>
              <a:spcBef>
                <a:spcPct val="0"/>
              </a:spcBef>
              <a:spcAft>
                <a:spcPct val="0"/>
              </a:spcAft>
              <a:defRPr sz="1500">
                <a:solidFill>
                  <a:schemeClr val="tx1"/>
                </a:solidFill>
                <a:latin typeface="Arial" pitchFamily="23" charset="0"/>
                <a:ea typeface="ＭＳ Ｐゴシック" charset="-128"/>
              </a:defRPr>
            </a:lvl4pPr>
            <a:lvl5pPr algn="l" rtl="0" eaLnBrk="0" fontAlgn="base" hangingPunct="0">
              <a:lnSpc>
                <a:spcPct val="95000"/>
              </a:lnSpc>
              <a:spcBef>
                <a:spcPct val="0"/>
              </a:spcBef>
              <a:spcAft>
                <a:spcPct val="0"/>
              </a:spcAft>
              <a:defRPr sz="1500">
                <a:solidFill>
                  <a:schemeClr val="tx1"/>
                </a:solidFill>
                <a:latin typeface="Arial" pitchFamily="23" charset="0"/>
                <a:ea typeface="ＭＳ Ｐゴシック" charset="-128"/>
              </a:defRPr>
            </a:lvl5pPr>
            <a:lvl6pPr marL="342892" algn="l" rtl="0" fontAlgn="base">
              <a:lnSpc>
                <a:spcPct val="95000"/>
              </a:lnSpc>
              <a:spcBef>
                <a:spcPct val="0"/>
              </a:spcBef>
              <a:spcAft>
                <a:spcPct val="0"/>
              </a:spcAft>
              <a:defRPr sz="1650">
                <a:solidFill>
                  <a:schemeClr val="bg1"/>
                </a:solidFill>
                <a:latin typeface="Arial" pitchFamily="23" charset="0"/>
              </a:defRPr>
            </a:lvl6pPr>
            <a:lvl7pPr marL="685783" algn="l" rtl="0" fontAlgn="base">
              <a:lnSpc>
                <a:spcPct val="95000"/>
              </a:lnSpc>
              <a:spcBef>
                <a:spcPct val="0"/>
              </a:spcBef>
              <a:spcAft>
                <a:spcPct val="0"/>
              </a:spcAft>
              <a:defRPr sz="1650">
                <a:solidFill>
                  <a:schemeClr val="bg1"/>
                </a:solidFill>
                <a:latin typeface="Arial" pitchFamily="23" charset="0"/>
              </a:defRPr>
            </a:lvl7pPr>
            <a:lvl8pPr marL="1028675" algn="l" rtl="0" fontAlgn="base">
              <a:lnSpc>
                <a:spcPct val="95000"/>
              </a:lnSpc>
              <a:spcBef>
                <a:spcPct val="0"/>
              </a:spcBef>
              <a:spcAft>
                <a:spcPct val="0"/>
              </a:spcAft>
              <a:defRPr sz="1650">
                <a:solidFill>
                  <a:schemeClr val="bg1"/>
                </a:solidFill>
                <a:latin typeface="Arial" pitchFamily="23" charset="0"/>
              </a:defRPr>
            </a:lvl8pPr>
            <a:lvl9pPr marL="1371566" algn="l" rtl="0" fontAlgn="base">
              <a:lnSpc>
                <a:spcPct val="95000"/>
              </a:lnSpc>
              <a:spcBef>
                <a:spcPct val="0"/>
              </a:spcBef>
              <a:spcAft>
                <a:spcPct val="0"/>
              </a:spcAft>
              <a:defRPr sz="1650">
                <a:solidFill>
                  <a:schemeClr val="bg1"/>
                </a:solidFill>
                <a:latin typeface="Arial" pitchFamily="23" charset="0"/>
              </a:defRPr>
            </a:lvl9pPr>
          </a:lstStyle>
          <a:p>
            <a:r>
              <a:rPr lang="en-US" sz="2000" b="1" kern="0" dirty="0" smtClean="0"/>
              <a:t>HEAVY DUTY VEHICLE EMISSIONS MUST BE ADDRESSED</a:t>
            </a:r>
            <a:endParaRPr lang="en-US" sz="2000" b="1" kern="0" dirty="0"/>
          </a:p>
        </p:txBody>
      </p:sp>
      <p:sp>
        <p:nvSpPr>
          <p:cNvPr id="11" name="Rectangle 10"/>
          <p:cNvSpPr/>
          <p:nvPr/>
        </p:nvSpPr>
        <p:spPr>
          <a:xfrm>
            <a:off x="1239311" y="5734222"/>
            <a:ext cx="3429000" cy="276999"/>
          </a:xfrm>
          <a:prstGeom prst="rect">
            <a:avLst/>
          </a:prstGeom>
        </p:spPr>
        <p:txBody>
          <a:bodyPr>
            <a:spAutoFit/>
          </a:bodyPr>
          <a:lstStyle/>
          <a:p>
            <a:pPr algn="l"/>
            <a:r>
              <a:rPr lang="en-US" sz="1200" dirty="0"/>
              <a:t>(</a:t>
            </a:r>
            <a:r>
              <a:rPr lang="en-US" sz="900" dirty="0"/>
              <a:t>1990-2011 data from </a:t>
            </a:r>
            <a:r>
              <a:rPr lang="en-US" sz="900" dirty="0">
                <a:hlinkClick r:id="rId2"/>
              </a:rPr>
              <a:t>EPA</a:t>
            </a:r>
            <a:r>
              <a:rPr lang="en-US" sz="900" dirty="0"/>
              <a:t>; 2012-2040 data from </a:t>
            </a:r>
            <a:r>
              <a:rPr lang="en-US" sz="900" dirty="0">
                <a:hlinkClick r:id="rId3"/>
              </a:rPr>
              <a:t>EIA</a:t>
            </a:r>
            <a:r>
              <a:rPr lang="en-US" sz="900" dirty="0"/>
              <a:t>)</a:t>
            </a:r>
          </a:p>
        </p:txBody>
      </p:sp>
      <p:sp>
        <p:nvSpPr>
          <p:cNvPr id="12" name="Rectangle 11"/>
          <p:cNvSpPr/>
          <p:nvPr/>
        </p:nvSpPr>
        <p:spPr>
          <a:xfrm>
            <a:off x="143540" y="4802650"/>
            <a:ext cx="8731988" cy="923330"/>
          </a:xfrm>
          <a:prstGeom prst="rect">
            <a:avLst/>
          </a:prstGeom>
        </p:spPr>
        <p:txBody>
          <a:bodyPr wrap="square">
            <a:spAutoFit/>
          </a:bodyPr>
          <a:lstStyle/>
          <a:p>
            <a:pPr algn="l"/>
            <a:r>
              <a:rPr lang="en-US" dirty="0"/>
              <a:t>“The biggest reason for the continued increase in emissions from the heavy-duty sector is the simple fact that truck efficiency has remained stuck in the 1970s at about </a:t>
            </a:r>
            <a:r>
              <a:rPr lang="en-US" b="1" dirty="0">
                <a:solidFill>
                  <a:srgbClr val="FF0000"/>
                </a:solidFill>
              </a:rPr>
              <a:t>6 miles per gallon</a:t>
            </a:r>
            <a:r>
              <a:rPr lang="en-US" dirty="0"/>
              <a:t>.“</a:t>
            </a:r>
          </a:p>
        </p:txBody>
      </p:sp>
      <p:pic>
        <p:nvPicPr>
          <p:cNvPr id="13" name="Picture 2" descr="http://blog.ucsusa.org/wp-content/uploads/LDV-HDV-GHG.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24630" y="2003362"/>
            <a:ext cx="5694743" cy="2660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37900"/>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1" y="650061"/>
            <a:ext cx="6898242" cy="319446"/>
          </a:xfrm>
        </p:spPr>
        <p:txBody>
          <a:bodyPr/>
          <a:lstStyle/>
          <a:p>
            <a:r>
              <a:rPr lang="en-US" sz="1800" b="1" dirty="0"/>
              <a:t>INCREASED DEMAND MEANS RISING CAPITAL AND OPERATING COSTS</a:t>
            </a:r>
          </a:p>
        </p:txBody>
      </p:sp>
      <p:sp>
        <p:nvSpPr>
          <p:cNvPr id="3" name="TextBox 2"/>
          <p:cNvSpPr txBox="1"/>
          <p:nvPr/>
        </p:nvSpPr>
        <p:spPr>
          <a:xfrm>
            <a:off x="326571" y="1262742"/>
            <a:ext cx="8567057" cy="3308598"/>
          </a:xfrm>
          <a:prstGeom prst="rect">
            <a:avLst/>
          </a:prstGeom>
          <a:noFill/>
        </p:spPr>
        <p:txBody>
          <a:bodyPr wrap="square" rtlCol="0" anchor="t" anchorCtr="0">
            <a:spAutoFit/>
          </a:bodyPr>
          <a:lstStyle/>
          <a:p>
            <a:pPr algn="ctr">
              <a:lnSpc>
                <a:spcPct val="95000"/>
              </a:lnSpc>
            </a:pPr>
            <a:r>
              <a:rPr lang="en-US" sz="2000" dirty="0">
                <a:solidFill>
                  <a:schemeClr val="tx1"/>
                </a:solidFill>
              </a:rPr>
              <a:t>“Despite more and more people riding transit, more young people forgoing cars and growing urban populations, commuters all over the country are waiting longer for crowded buses and trains, if they come at all, and paying higher fares in many places. </a:t>
            </a:r>
            <a:endParaRPr lang="en-US" sz="2000" dirty="0" smtClean="0">
              <a:solidFill>
                <a:schemeClr val="tx1"/>
              </a:solidFill>
            </a:endParaRPr>
          </a:p>
          <a:p>
            <a:pPr algn="ctr">
              <a:lnSpc>
                <a:spcPct val="95000"/>
              </a:lnSpc>
            </a:pPr>
            <a:endParaRPr lang="en-US" sz="2000" b="1" dirty="0">
              <a:solidFill>
                <a:schemeClr val="tx1"/>
              </a:solidFill>
            </a:endParaRPr>
          </a:p>
          <a:p>
            <a:pPr algn="ctr">
              <a:lnSpc>
                <a:spcPct val="95000"/>
              </a:lnSpc>
            </a:pPr>
            <a:r>
              <a:rPr lang="en-US" sz="2000" b="1" dirty="0" smtClean="0">
                <a:solidFill>
                  <a:schemeClr val="tx1"/>
                </a:solidFill>
              </a:rPr>
              <a:t>If </a:t>
            </a:r>
            <a:r>
              <a:rPr lang="en-US" sz="2000" b="1" dirty="0">
                <a:solidFill>
                  <a:schemeClr val="tx1"/>
                </a:solidFill>
              </a:rPr>
              <a:t>we fail to deal with this continuing record growth in ridership, there will be an even more serious national crisis facing our nation’s already overcrowded and cash-strapped transit systems</a:t>
            </a:r>
            <a:r>
              <a:rPr lang="en-US" sz="2000" dirty="0" smtClean="0">
                <a:solidFill>
                  <a:schemeClr val="tx1"/>
                </a:solidFill>
              </a:rPr>
              <a:t>.” </a:t>
            </a:r>
          </a:p>
          <a:p>
            <a:pPr algn="ctr">
              <a:lnSpc>
                <a:spcPct val="95000"/>
              </a:lnSpc>
            </a:pPr>
            <a:endParaRPr lang="en-US" sz="2000" dirty="0" smtClean="0">
              <a:solidFill>
                <a:schemeClr val="tx1"/>
              </a:solidFill>
            </a:endParaRPr>
          </a:p>
          <a:p>
            <a:pPr algn="ctr">
              <a:lnSpc>
                <a:spcPct val="95000"/>
              </a:lnSpc>
            </a:pPr>
            <a:r>
              <a:rPr lang="en-US" sz="2000" dirty="0" smtClean="0">
                <a:solidFill>
                  <a:schemeClr val="tx1"/>
                </a:solidFill>
              </a:rPr>
              <a:t>– </a:t>
            </a:r>
            <a:r>
              <a:rPr lang="en-US" sz="2000" dirty="0">
                <a:solidFill>
                  <a:schemeClr val="tx1"/>
                </a:solidFill>
              </a:rPr>
              <a:t>Larry Hanley, president of the Amalgamated Transit Union</a:t>
            </a:r>
            <a:endParaRPr lang="en-US" sz="2000" dirty="0" smtClean="0">
              <a:solidFill>
                <a:schemeClr val="tx1"/>
              </a:solidFill>
            </a:endParaRPr>
          </a:p>
          <a:p>
            <a:pPr>
              <a:lnSpc>
                <a:spcPct val="95000"/>
              </a:lnSpc>
            </a:pPr>
            <a:endParaRPr lang="en-US" sz="2000" dirty="0" smtClean="0">
              <a:solidFill>
                <a:schemeClr val="tx1"/>
              </a:solidFill>
              <a:latin typeface="Calibri"/>
              <a:cs typeface="Calibri"/>
            </a:endParaRP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82758" y="4262112"/>
            <a:ext cx="3736521" cy="1945059"/>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68662" y="4262112"/>
            <a:ext cx="2575338" cy="1917489"/>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471" y="4262113"/>
            <a:ext cx="2551846" cy="1917489"/>
          </a:xfrm>
          <a:prstGeom prst="rect">
            <a:avLst/>
          </a:prstGeom>
        </p:spPr>
      </p:pic>
    </p:spTree>
    <p:extLst>
      <p:ext uri="{BB962C8B-B14F-4D97-AF65-F5344CB8AC3E}">
        <p14:creationId xmlns:p14="http://schemas.microsoft.com/office/powerpoint/2010/main" val="2012259664"/>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1" y="650061"/>
            <a:ext cx="6898242" cy="319446"/>
          </a:xfrm>
        </p:spPr>
        <p:txBody>
          <a:bodyPr/>
          <a:lstStyle/>
          <a:p>
            <a:r>
              <a:rPr lang="en-US" sz="1800" b="1" dirty="0" smtClean="0"/>
              <a:t>FAST ACT DOLLARS NOT KEEPING UP WITH DEMAND</a:t>
            </a:r>
            <a:endParaRPr lang="en-US" sz="1800" b="1" dirty="0"/>
          </a:p>
        </p:txBody>
      </p:sp>
      <p:sp>
        <p:nvSpPr>
          <p:cNvPr id="3" name="TextBox 2"/>
          <p:cNvSpPr txBox="1"/>
          <p:nvPr/>
        </p:nvSpPr>
        <p:spPr>
          <a:xfrm>
            <a:off x="123127" y="1485465"/>
            <a:ext cx="9020873" cy="3170099"/>
          </a:xfrm>
          <a:prstGeom prst="rect">
            <a:avLst/>
          </a:prstGeom>
          <a:noFill/>
        </p:spPr>
        <p:txBody>
          <a:bodyPr wrap="square" rtlCol="0" anchor="t" anchorCtr="0">
            <a:spAutoFit/>
          </a:bodyPr>
          <a:lstStyle/>
          <a:p>
            <a:pPr marL="342900" indent="-342900" algn="l">
              <a:buFont typeface="Arial" panose="020B0604020202020204" pitchFamily="34" charset="0"/>
              <a:buChar char="•"/>
            </a:pPr>
            <a:r>
              <a:rPr lang="en-US" sz="2000" dirty="0" smtClean="0">
                <a:solidFill>
                  <a:schemeClr val="tx1"/>
                </a:solidFill>
              </a:rPr>
              <a:t>Stabilizes </a:t>
            </a:r>
            <a:r>
              <a:rPr lang="en-US" sz="2000" dirty="0">
                <a:solidFill>
                  <a:schemeClr val="tx1"/>
                </a:solidFill>
              </a:rPr>
              <a:t>the federal contribution for five years and adds some </a:t>
            </a:r>
            <a:r>
              <a:rPr lang="en-US" sz="2000" dirty="0" smtClean="0">
                <a:solidFill>
                  <a:schemeClr val="tx1"/>
                </a:solidFill>
              </a:rPr>
              <a:t>funds</a:t>
            </a:r>
          </a:p>
          <a:p>
            <a:pPr algn="l"/>
            <a:endParaRPr lang="en-US" sz="2000" dirty="0" smtClean="0">
              <a:solidFill>
                <a:schemeClr val="tx1"/>
              </a:solidFill>
            </a:endParaRPr>
          </a:p>
          <a:p>
            <a:pPr marL="342900" indent="-342900" algn="l">
              <a:buFont typeface="Arial" panose="020B0604020202020204" pitchFamily="34" charset="0"/>
              <a:buChar char="•"/>
            </a:pPr>
            <a:r>
              <a:rPr lang="en-US" sz="2000" dirty="0" smtClean="0">
                <a:solidFill>
                  <a:schemeClr val="tx1"/>
                </a:solidFill>
              </a:rPr>
              <a:t>Revenue </a:t>
            </a:r>
            <a:r>
              <a:rPr lang="en-US" sz="2000" dirty="0">
                <a:solidFill>
                  <a:schemeClr val="tx1"/>
                </a:solidFill>
              </a:rPr>
              <a:t>increases </a:t>
            </a:r>
            <a:r>
              <a:rPr lang="en-US" sz="2000" dirty="0" smtClean="0">
                <a:solidFill>
                  <a:schemeClr val="tx1"/>
                </a:solidFill>
              </a:rPr>
              <a:t>make modest inroad to impact huge </a:t>
            </a:r>
            <a:r>
              <a:rPr lang="en-US" sz="2000" dirty="0">
                <a:solidFill>
                  <a:schemeClr val="tx1"/>
                </a:solidFill>
              </a:rPr>
              <a:t>backlog of needed transportation project </a:t>
            </a:r>
            <a:r>
              <a:rPr lang="en-US" sz="2000" dirty="0" smtClean="0">
                <a:solidFill>
                  <a:schemeClr val="tx1"/>
                </a:solidFill>
              </a:rPr>
              <a:t>investments</a:t>
            </a:r>
          </a:p>
          <a:p>
            <a:pPr algn="l"/>
            <a:endParaRPr lang="en-US" sz="2000" dirty="0">
              <a:solidFill>
                <a:schemeClr val="tx1"/>
              </a:solidFill>
            </a:endParaRPr>
          </a:p>
          <a:p>
            <a:pPr marL="342900" indent="-342900" algn="l">
              <a:buFont typeface="Arial" panose="020B0604020202020204" pitchFamily="34" charset="0"/>
              <a:buChar char="•"/>
            </a:pPr>
            <a:r>
              <a:rPr lang="en-US" sz="2000" dirty="0" smtClean="0">
                <a:solidFill>
                  <a:schemeClr val="tx1"/>
                </a:solidFill>
              </a:rPr>
              <a:t>States </a:t>
            </a:r>
            <a:r>
              <a:rPr lang="en-US" sz="2000" dirty="0">
                <a:solidFill>
                  <a:schemeClr val="tx1"/>
                </a:solidFill>
              </a:rPr>
              <a:t>will need to come up with more money </a:t>
            </a:r>
            <a:r>
              <a:rPr lang="en-US" sz="2000" dirty="0" smtClean="0">
                <a:solidFill>
                  <a:schemeClr val="tx1"/>
                </a:solidFill>
              </a:rPr>
              <a:t>to </a:t>
            </a:r>
            <a:r>
              <a:rPr lang="en-US" sz="2000" dirty="0">
                <a:solidFill>
                  <a:schemeClr val="tx1"/>
                </a:solidFill>
              </a:rPr>
              <a:t>keep up with </a:t>
            </a:r>
            <a:r>
              <a:rPr lang="en-US" sz="2000" dirty="0" smtClean="0">
                <a:solidFill>
                  <a:schemeClr val="tx1"/>
                </a:solidFill>
              </a:rPr>
              <a:t>FAST Act matches, </a:t>
            </a:r>
          </a:p>
          <a:p>
            <a:pPr marL="342900" indent="-342900" algn="l">
              <a:buFont typeface="Arial" panose="020B0604020202020204" pitchFamily="34" charset="0"/>
              <a:buChar char="•"/>
            </a:pPr>
            <a:endParaRPr lang="en-US" sz="2000" dirty="0">
              <a:solidFill>
                <a:schemeClr val="tx1"/>
              </a:solidFill>
            </a:endParaRPr>
          </a:p>
          <a:p>
            <a:pPr marL="342900" indent="-342900" algn="l">
              <a:buFont typeface="Arial" panose="020B0604020202020204" pitchFamily="34" charset="0"/>
              <a:buChar char="•"/>
            </a:pPr>
            <a:r>
              <a:rPr lang="en-US" sz="2000" dirty="0" smtClean="0">
                <a:solidFill>
                  <a:schemeClr val="tx1"/>
                </a:solidFill>
              </a:rPr>
              <a:t>Still a challenge to find </a:t>
            </a:r>
            <a:r>
              <a:rPr lang="en-US" sz="2000" dirty="0">
                <a:solidFill>
                  <a:schemeClr val="tx1"/>
                </a:solidFill>
              </a:rPr>
              <a:t>enough revenue to make the kind of improvements their residents and their economies </a:t>
            </a:r>
            <a:r>
              <a:rPr lang="en-US" sz="2000" dirty="0" smtClean="0">
                <a:solidFill>
                  <a:schemeClr val="tx1"/>
                </a:solidFill>
              </a:rPr>
              <a:t>need</a:t>
            </a:r>
            <a:endParaRPr lang="en-US" sz="2000" dirty="0">
              <a:solidFill>
                <a:schemeClr val="tx1"/>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148872"/>
            <a:ext cx="1641510" cy="1312794"/>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2553" y="5171522"/>
            <a:ext cx="2293589" cy="1290143"/>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90298" y="5171522"/>
            <a:ext cx="2553702" cy="1290143"/>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53512" y="5208921"/>
            <a:ext cx="2129415" cy="1252744"/>
          </a:xfrm>
          <a:prstGeom prst="rect">
            <a:avLst/>
          </a:prstGeom>
        </p:spPr>
      </p:pic>
    </p:spTree>
    <p:extLst>
      <p:ext uri="{BB962C8B-B14F-4D97-AF65-F5344CB8AC3E}">
        <p14:creationId xmlns:p14="http://schemas.microsoft.com/office/powerpoint/2010/main" val="1646398912"/>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3" y="637426"/>
            <a:ext cx="6800273" cy="344710"/>
          </a:xfrm>
        </p:spPr>
        <p:txBody>
          <a:bodyPr/>
          <a:lstStyle/>
          <a:p>
            <a:r>
              <a:rPr lang="en-US" b="1" dirty="0" smtClean="0"/>
              <a:t>WHAT IS THE SOLUTION?</a:t>
            </a:r>
            <a:endParaRPr lang="en-US" b="1" dirty="0"/>
          </a:p>
        </p:txBody>
      </p:sp>
      <p:pic>
        <p:nvPicPr>
          <p:cNvPr id="4098" name="Picture 2" descr="http://d3n8a8pro7vhmx.cloudfront.net/generationzero/pages/976/meta_images/original/Better_Buses.jpg?1456533827"/>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798320"/>
            <a:ext cx="9144000" cy="4270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176620"/>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31656"/>
            <a:ext cx="6781800" cy="356251"/>
          </a:xfrm>
        </p:spPr>
        <p:txBody>
          <a:bodyPr/>
          <a:lstStyle/>
          <a:p>
            <a:r>
              <a:rPr lang="en-US" sz="2000" dirty="0" smtClean="0"/>
              <a:t>CATALYST 40’ TOTAL COST OF OWNERSHIP  ADVANTAGE</a:t>
            </a:r>
            <a:endParaRPr lang="en-US" sz="2000" dirty="0"/>
          </a:p>
        </p:txBody>
      </p:sp>
      <p:sp>
        <p:nvSpPr>
          <p:cNvPr id="7" name="Content Placeholder 1"/>
          <p:cNvSpPr>
            <a:spLocks noGrp="1"/>
          </p:cNvSpPr>
          <p:nvPr>
            <p:ph sz="half" idx="4294967295"/>
          </p:nvPr>
        </p:nvSpPr>
        <p:spPr>
          <a:xfrm>
            <a:off x="219428" y="4591853"/>
            <a:ext cx="5813638" cy="2047045"/>
          </a:xfrm>
          <a:prstGeom prst="rect">
            <a:avLst/>
          </a:prstGeom>
          <a:ln w="28575">
            <a:solidFill>
              <a:schemeClr val="tx1"/>
            </a:solidFill>
          </a:ln>
        </p:spPr>
        <p:txBody>
          <a:bodyPr>
            <a:noAutofit/>
          </a:bodyPr>
          <a:lstStyle/>
          <a:p>
            <a:pPr marL="0" indent="0">
              <a:buNone/>
            </a:pPr>
            <a:r>
              <a:rPr lang="en-US" sz="1600" b="1" dirty="0">
                <a:solidFill>
                  <a:schemeClr val="accent3">
                    <a:lumMod val="75000"/>
                  </a:schemeClr>
                </a:solidFill>
                <a:latin typeface="Calibri" panose="020F0502020204030204" pitchFamily="34" charset="0"/>
                <a:cs typeface="Century Gothic"/>
              </a:rPr>
              <a:t>B</a:t>
            </a:r>
            <a:r>
              <a:rPr lang="en-US" sz="1600" b="1" kern="0" dirty="0" smtClean="0">
                <a:solidFill>
                  <a:schemeClr val="accent3">
                    <a:lumMod val="75000"/>
                  </a:schemeClr>
                </a:solidFill>
                <a:latin typeface="Calibri" panose="020F0502020204030204" pitchFamily="34" charset="0"/>
                <a:cs typeface="Century Gothic"/>
              </a:rPr>
              <a:t>attery-electric vehicles </a:t>
            </a:r>
            <a:r>
              <a:rPr lang="en-US" sz="1600" kern="0" dirty="0" smtClean="0">
                <a:latin typeface="Calibri" panose="020F0502020204030204" pitchFamily="34" charset="0"/>
                <a:cs typeface="Century Gothic"/>
              </a:rPr>
              <a:t>have the </a:t>
            </a:r>
            <a:r>
              <a:rPr lang="en-US" sz="1600" b="1" kern="0" dirty="0" smtClean="0">
                <a:solidFill>
                  <a:srgbClr val="00B0F0"/>
                </a:solidFill>
                <a:latin typeface="Calibri" panose="020F0502020204030204" pitchFamily="34" charset="0"/>
                <a:cs typeface="Century Gothic"/>
              </a:rPr>
              <a:t>lowest operational lifecycle cost</a:t>
            </a:r>
            <a:r>
              <a:rPr lang="en-US" sz="1600" kern="0" dirty="0" smtClean="0">
                <a:latin typeface="Calibri" panose="020F0502020204030204" pitchFamily="34" charset="0"/>
                <a:cs typeface="Century Gothic"/>
              </a:rPr>
              <a:t>:</a:t>
            </a:r>
          </a:p>
          <a:p>
            <a:r>
              <a:rPr lang="en-US" sz="1600" dirty="0" smtClean="0">
                <a:latin typeface="Calibri" panose="020F0502020204030204" pitchFamily="34" charset="0"/>
                <a:cs typeface="Century Gothic"/>
              </a:rPr>
              <a:t>High EV energy efficiency, low electricity rates, and high annual vehicle mileage combine to create significant fuel savings</a:t>
            </a:r>
          </a:p>
          <a:p>
            <a:r>
              <a:rPr lang="en-US" sz="1600" b="1" dirty="0" smtClean="0">
                <a:solidFill>
                  <a:srgbClr val="00B0F0"/>
                </a:solidFill>
                <a:latin typeface="Calibri" panose="020F0502020204030204" pitchFamily="34" charset="0"/>
                <a:cs typeface="Century Gothic"/>
              </a:rPr>
              <a:t>30% fewer parts </a:t>
            </a:r>
            <a:r>
              <a:rPr lang="en-US" sz="1600" dirty="0" smtClean="0">
                <a:latin typeface="Calibri" panose="020F0502020204030204" pitchFamily="34" charset="0"/>
                <a:cs typeface="Century Gothic"/>
              </a:rPr>
              <a:t>dramatically reduce maintenance and operating costs</a:t>
            </a:r>
          </a:p>
          <a:p>
            <a:r>
              <a:rPr lang="en-US" sz="1600" dirty="0" smtClean="0">
                <a:latin typeface="Calibri" panose="020F0502020204030204" pitchFamily="34" charset="0"/>
                <a:cs typeface="Century Gothic"/>
              </a:rPr>
              <a:t>Electricity prices far </a:t>
            </a:r>
            <a:r>
              <a:rPr lang="en-US" sz="1600" b="1" dirty="0" smtClean="0">
                <a:solidFill>
                  <a:srgbClr val="00B0F0"/>
                </a:solidFill>
                <a:latin typeface="Calibri" panose="020F0502020204030204" pitchFamily="34" charset="0"/>
                <a:cs typeface="Century Gothic"/>
              </a:rPr>
              <a:t>more stable </a:t>
            </a:r>
            <a:r>
              <a:rPr lang="en-US" sz="1600" dirty="0" smtClean="0">
                <a:latin typeface="Calibri" panose="020F0502020204030204" pitchFamily="34" charset="0"/>
                <a:cs typeface="Century Gothic"/>
              </a:rPr>
              <a:t>and predictable than volatile fossil fuel prices</a:t>
            </a:r>
          </a:p>
        </p:txBody>
      </p:sp>
      <p:graphicFrame>
        <p:nvGraphicFramePr>
          <p:cNvPr id="107" name="Chart 106"/>
          <p:cNvGraphicFramePr>
            <a:graphicFrameLocks/>
          </p:cNvGraphicFramePr>
          <p:nvPr>
            <p:extLst/>
          </p:nvPr>
        </p:nvGraphicFramePr>
        <p:xfrm>
          <a:off x="4614011" y="1485325"/>
          <a:ext cx="3902191" cy="2789445"/>
        </p:xfrm>
        <a:graphic>
          <a:graphicData uri="http://schemas.openxmlformats.org/drawingml/2006/chart">
            <c:chart xmlns:c="http://schemas.openxmlformats.org/drawingml/2006/chart" xmlns:r="http://schemas.openxmlformats.org/officeDocument/2006/relationships" r:id="rId4"/>
          </a:graphicData>
        </a:graphic>
      </p:graphicFrame>
      <p:sp>
        <p:nvSpPr>
          <p:cNvPr id="108" name="Rectangle 60"/>
          <p:cNvSpPr>
            <a:spLocks noChangeArrowheads="1"/>
          </p:cNvSpPr>
          <p:nvPr/>
        </p:nvSpPr>
        <p:spPr bwMode="auto">
          <a:xfrm>
            <a:off x="2614686" y="4307277"/>
            <a:ext cx="4217501"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685800"/>
            <a:r>
              <a:rPr lang="en-US" altLang="en-US" sz="1125" b="1" dirty="0" smtClean="0">
                <a:solidFill>
                  <a:srgbClr val="000000"/>
                </a:solidFill>
                <a:latin typeface="Calibri" panose="020F0502020204030204" pitchFamily="34" charset="0"/>
                <a:cs typeface="+mn-cs"/>
              </a:rPr>
              <a:t>--- </a:t>
            </a:r>
            <a:r>
              <a:rPr lang="en-US" altLang="en-US" sz="1125" b="1" dirty="0">
                <a:solidFill>
                  <a:srgbClr val="000000"/>
                </a:solidFill>
                <a:latin typeface="Calibri" panose="020F0502020204030204" pitchFamily="34" charset="0"/>
                <a:cs typeface="+mn-cs"/>
              </a:rPr>
              <a:t>e</a:t>
            </a:r>
            <a:r>
              <a:rPr lang="en-US" altLang="en-US" sz="1125" b="1" dirty="0" smtClean="0">
                <a:solidFill>
                  <a:srgbClr val="000000"/>
                </a:solidFill>
                <a:latin typeface="Calibri" panose="020F0502020204030204" pitchFamily="34" charset="0"/>
                <a:cs typeface="+mn-cs"/>
              </a:rPr>
              <a:t>st. over 12 year lifetime /  $  in thousands, except TCO $’s/mile ---</a:t>
            </a:r>
            <a:endParaRPr lang="en-US" altLang="en-US" sz="1350" dirty="0">
              <a:solidFill>
                <a:srgbClr val="000000"/>
              </a:solidFill>
              <a:cs typeface="+mn-cs"/>
            </a:endParaRPr>
          </a:p>
        </p:txBody>
      </p:sp>
      <p:sp>
        <p:nvSpPr>
          <p:cNvPr id="109" name="Oval 108"/>
          <p:cNvSpPr/>
          <p:nvPr/>
        </p:nvSpPr>
        <p:spPr bwMode="gray">
          <a:xfrm>
            <a:off x="6191957" y="4496068"/>
            <a:ext cx="2219184" cy="2135487"/>
          </a:xfrm>
          <a:prstGeom prst="ellipse">
            <a:avLst/>
          </a:prstGeom>
          <a:solidFill>
            <a:srgbClr val="000000"/>
          </a:solidFill>
          <a:ln w="57150" cap="rnd" cmpd="sng" algn="ctr">
            <a:solidFill>
              <a:srgbClr val="00B0F0"/>
            </a:solidFill>
            <a:prstDash val="solid"/>
            <a:round/>
            <a:headEnd type="none" w="med" len="med"/>
            <a:tailEnd type="none" w="med" len="med"/>
          </a:ln>
          <a:effectLst/>
        </p:spPr>
        <p:txBody>
          <a:bodyPr vert="horz" wrap="none" lIns="91440" tIns="45720" rIns="91440" bIns="228600" numCol="1" rtlCol="0" anchor="ctr" anchorCtr="1" compatLnSpc="1">
            <a:prstTxWarp prst="textNoShape">
              <a:avLst/>
            </a:prstTxWarp>
          </a:bodyPr>
          <a:lstStyle>
            <a:defPPr>
              <a:defRPr lang="en-US"/>
            </a:defPPr>
            <a:lvl1pPr algn="ctr" rtl="0" fontAlgn="base">
              <a:spcBef>
                <a:spcPct val="0"/>
              </a:spcBef>
              <a:spcAft>
                <a:spcPct val="0"/>
              </a:spcAft>
              <a:defRPr kern="1200">
                <a:solidFill>
                  <a:srgbClr val="595959"/>
                </a:solidFill>
                <a:latin typeface="Arial" charset="0"/>
                <a:ea typeface="ＭＳ Ｐゴシック" charset="-128"/>
                <a:cs typeface="ＭＳ Ｐゴシック" charset="-128"/>
              </a:defRPr>
            </a:lvl1pPr>
            <a:lvl2pPr marL="457200" algn="ctr" rtl="0" fontAlgn="base">
              <a:spcBef>
                <a:spcPct val="0"/>
              </a:spcBef>
              <a:spcAft>
                <a:spcPct val="0"/>
              </a:spcAft>
              <a:defRPr kern="1200">
                <a:solidFill>
                  <a:srgbClr val="595959"/>
                </a:solidFill>
                <a:latin typeface="Arial" charset="0"/>
                <a:ea typeface="ＭＳ Ｐゴシック" charset="-128"/>
                <a:cs typeface="ＭＳ Ｐゴシック" charset="-128"/>
              </a:defRPr>
            </a:lvl2pPr>
            <a:lvl3pPr marL="914400" algn="ctr" rtl="0" fontAlgn="base">
              <a:spcBef>
                <a:spcPct val="0"/>
              </a:spcBef>
              <a:spcAft>
                <a:spcPct val="0"/>
              </a:spcAft>
              <a:defRPr kern="1200">
                <a:solidFill>
                  <a:srgbClr val="595959"/>
                </a:solidFill>
                <a:latin typeface="Arial" charset="0"/>
                <a:ea typeface="ＭＳ Ｐゴシック" charset="-128"/>
                <a:cs typeface="ＭＳ Ｐゴシック" charset="-128"/>
              </a:defRPr>
            </a:lvl3pPr>
            <a:lvl4pPr marL="1371600" algn="ctr" rtl="0" fontAlgn="base">
              <a:spcBef>
                <a:spcPct val="0"/>
              </a:spcBef>
              <a:spcAft>
                <a:spcPct val="0"/>
              </a:spcAft>
              <a:defRPr kern="1200">
                <a:solidFill>
                  <a:srgbClr val="595959"/>
                </a:solidFill>
                <a:latin typeface="Arial" charset="0"/>
                <a:ea typeface="ＭＳ Ｐゴシック" charset="-128"/>
                <a:cs typeface="ＭＳ Ｐゴシック" charset="-128"/>
              </a:defRPr>
            </a:lvl4pPr>
            <a:lvl5pPr marL="1828800" algn="ctr" rtl="0" fontAlgn="base">
              <a:spcBef>
                <a:spcPct val="0"/>
              </a:spcBef>
              <a:spcAft>
                <a:spcPct val="0"/>
              </a:spcAft>
              <a:defRPr kern="1200">
                <a:solidFill>
                  <a:srgbClr val="595959"/>
                </a:solidFill>
                <a:latin typeface="Arial" charset="0"/>
                <a:ea typeface="ＭＳ Ｐゴシック" charset="-128"/>
                <a:cs typeface="ＭＳ Ｐゴシック" charset="-128"/>
              </a:defRPr>
            </a:lvl5pPr>
            <a:lvl6pPr marL="2286000" algn="l" defTabSz="457200" rtl="0" eaLnBrk="1" latinLnBrk="0" hangingPunct="1">
              <a:defRPr kern="1200">
                <a:solidFill>
                  <a:srgbClr val="595959"/>
                </a:solidFill>
                <a:latin typeface="Arial" charset="0"/>
                <a:ea typeface="ＭＳ Ｐゴシック" charset="-128"/>
                <a:cs typeface="ＭＳ Ｐゴシック" charset="-128"/>
              </a:defRPr>
            </a:lvl6pPr>
            <a:lvl7pPr marL="2743200" algn="l" defTabSz="457200" rtl="0" eaLnBrk="1" latinLnBrk="0" hangingPunct="1">
              <a:defRPr kern="1200">
                <a:solidFill>
                  <a:srgbClr val="595959"/>
                </a:solidFill>
                <a:latin typeface="Arial" charset="0"/>
                <a:ea typeface="ＭＳ Ｐゴシック" charset="-128"/>
                <a:cs typeface="ＭＳ Ｐゴシック" charset="-128"/>
              </a:defRPr>
            </a:lvl7pPr>
            <a:lvl8pPr marL="3200400" algn="l" defTabSz="457200" rtl="0" eaLnBrk="1" latinLnBrk="0" hangingPunct="1">
              <a:defRPr kern="1200">
                <a:solidFill>
                  <a:srgbClr val="595959"/>
                </a:solidFill>
                <a:latin typeface="Arial" charset="0"/>
                <a:ea typeface="ＭＳ Ｐゴシック" charset="-128"/>
                <a:cs typeface="ＭＳ Ｐゴシック" charset="-128"/>
              </a:defRPr>
            </a:lvl8pPr>
            <a:lvl9pPr marL="3657600" algn="l" defTabSz="457200" rtl="0" eaLnBrk="1" latinLnBrk="0" hangingPunct="1">
              <a:defRPr kern="1200">
                <a:solidFill>
                  <a:srgbClr val="595959"/>
                </a:solidFill>
                <a:latin typeface="Arial" charset="0"/>
                <a:ea typeface="ＭＳ Ｐゴシック" charset="-128"/>
                <a:cs typeface="ＭＳ Ｐゴシック" charset="-128"/>
              </a:defRPr>
            </a:lvl9pPr>
          </a:lstStyle>
          <a:p>
            <a:pPr>
              <a:lnSpc>
                <a:spcPct val="95000"/>
              </a:lnSpc>
            </a:pPr>
            <a:endParaRPr lang="en-US" dirty="0" smtClean="0">
              <a:solidFill>
                <a:srgbClr val="FFFFFF"/>
              </a:solidFill>
              <a:latin typeface="Calibri Light"/>
              <a:cs typeface="Calibri Light"/>
            </a:endParaRPr>
          </a:p>
          <a:p>
            <a:pPr>
              <a:lnSpc>
                <a:spcPct val="95000"/>
              </a:lnSpc>
            </a:pPr>
            <a:r>
              <a:rPr lang="en-US" b="1" dirty="0" smtClean="0">
                <a:solidFill>
                  <a:srgbClr val="FFFFFF"/>
                </a:solidFill>
                <a:latin typeface="Calibri Light"/>
                <a:cs typeface="Calibri Light"/>
              </a:rPr>
              <a:t>12-yr Operational</a:t>
            </a:r>
          </a:p>
          <a:p>
            <a:pPr>
              <a:lnSpc>
                <a:spcPct val="95000"/>
              </a:lnSpc>
            </a:pPr>
            <a:r>
              <a:rPr lang="en-US" b="1" dirty="0" smtClean="0">
                <a:solidFill>
                  <a:srgbClr val="FFFFFF"/>
                </a:solidFill>
                <a:latin typeface="Calibri Light"/>
                <a:cs typeface="Calibri Light"/>
              </a:rPr>
              <a:t>Savings per Bus</a:t>
            </a:r>
            <a:endParaRPr lang="en-US" b="1" dirty="0">
              <a:solidFill>
                <a:srgbClr val="FFFFFF"/>
              </a:solidFill>
              <a:latin typeface="Calibri Light"/>
              <a:cs typeface="Calibri Light"/>
            </a:endParaRPr>
          </a:p>
          <a:p>
            <a:r>
              <a:rPr lang="en-US" sz="2000" b="1" dirty="0" smtClean="0">
                <a:solidFill>
                  <a:srgbClr val="37C8E8"/>
                </a:solidFill>
                <a:latin typeface="Calibri Light"/>
                <a:cs typeface="Calibri Light"/>
              </a:rPr>
              <a:t>$448k vs. Diesel</a:t>
            </a:r>
          </a:p>
          <a:p>
            <a:r>
              <a:rPr lang="en-US" sz="2000" b="1" dirty="0" smtClean="0">
                <a:solidFill>
                  <a:srgbClr val="37C8E8"/>
                </a:solidFill>
                <a:latin typeface="Calibri Light"/>
                <a:cs typeface="Calibri Light"/>
              </a:rPr>
              <a:t> $459k vs. Hybrid</a:t>
            </a:r>
          </a:p>
          <a:p>
            <a:r>
              <a:rPr lang="en-US" sz="2000" b="1" dirty="0" smtClean="0">
                <a:solidFill>
                  <a:srgbClr val="37C8E8"/>
                </a:solidFill>
                <a:latin typeface="Calibri Light"/>
                <a:cs typeface="Calibri Light"/>
              </a:rPr>
              <a:t> $408k vs. CNG  </a:t>
            </a:r>
          </a:p>
        </p:txBody>
      </p:sp>
      <p:sp>
        <p:nvSpPr>
          <p:cNvPr id="3" name="TextBox 2"/>
          <p:cNvSpPr txBox="1"/>
          <p:nvPr/>
        </p:nvSpPr>
        <p:spPr>
          <a:xfrm>
            <a:off x="8298931" y="2191309"/>
            <a:ext cx="1068034" cy="244682"/>
          </a:xfrm>
          <a:prstGeom prst="rect">
            <a:avLst/>
          </a:prstGeom>
          <a:noFill/>
        </p:spPr>
        <p:txBody>
          <a:bodyPr wrap="square" rtlCol="0" anchor="t" anchorCtr="0">
            <a:spAutoFit/>
          </a:bodyPr>
          <a:lstStyle/>
          <a:p>
            <a:pPr>
              <a:lnSpc>
                <a:spcPct val="90000"/>
              </a:lnSpc>
            </a:pPr>
            <a:r>
              <a:rPr lang="en-US" sz="1100" b="1" kern="0" dirty="0" smtClean="0">
                <a:solidFill>
                  <a:srgbClr val="00B0F0"/>
                </a:solidFill>
                <a:latin typeface="Calibri" panose="020F0502020204030204" pitchFamily="34" charset="0"/>
                <a:cs typeface="Century Gothic"/>
              </a:rPr>
              <a:t>MAINT.</a:t>
            </a:r>
            <a:endParaRPr lang="en-US" sz="1100" b="1" kern="0" dirty="0">
              <a:solidFill>
                <a:srgbClr val="00B0F0"/>
              </a:solidFill>
              <a:latin typeface="Calibri" panose="020F0502020204030204" pitchFamily="34" charset="0"/>
              <a:cs typeface="Century Gothic"/>
            </a:endParaRPr>
          </a:p>
        </p:txBody>
      </p:sp>
      <p:sp>
        <p:nvSpPr>
          <p:cNvPr id="110" name="TextBox 109"/>
          <p:cNvSpPr txBox="1"/>
          <p:nvPr/>
        </p:nvSpPr>
        <p:spPr>
          <a:xfrm>
            <a:off x="8294575" y="2673408"/>
            <a:ext cx="1068034" cy="253146"/>
          </a:xfrm>
          <a:prstGeom prst="rect">
            <a:avLst/>
          </a:prstGeom>
          <a:noFill/>
        </p:spPr>
        <p:txBody>
          <a:bodyPr wrap="square" rtlCol="0" anchor="t" anchorCtr="0">
            <a:spAutoFit/>
          </a:bodyPr>
          <a:lstStyle/>
          <a:p>
            <a:pPr>
              <a:lnSpc>
                <a:spcPct val="90000"/>
              </a:lnSpc>
            </a:pPr>
            <a:r>
              <a:rPr lang="en-US" sz="1100" b="1" kern="0" dirty="0" smtClean="0">
                <a:solidFill>
                  <a:srgbClr val="00B0F0"/>
                </a:solidFill>
                <a:latin typeface="Calibri" panose="020F0502020204030204" pitchFamily="34" charset="0"/>
                <a:cs typeface="Century Gothic"/>
              </a:rPr>
              <a:t>FUEL</a:t>
            </a:r>
            <a:endParaRPr lang="en-US" sz="1100" b="1" kern="0" dirty="0">
              <a:solidFill>
                <a:srgbClr val="00B0F0"/>
              </a:solidFill>
              <a:latin typeface="Calibri" panose="020F0502020204030204" pitchFamily="34" charset="0"/>
              <a:cs typeface="Century Gothic"/>
            </a:endParaRPr>
          </a:p>
        </p:txBody>
      </p:sp>
      <p:sp>
        <p:nvSpPr>
          <p:cNvPr id="111" name="TextBox 110"/>
          <p:cNvSpPr txBox="1"/>
          <p:nvPr/>
        </p:nvSpPr>
        <p:spPr>
          <a:xfrm>
            <a:off x="8290219" y="3262737"/>
            <a:ext cx="1068034" cy="253146"/>
          </a:xfrm>
          <a:prstGeom prst="rect">
            <a:avLst/>
          </a:prstGeom>
          <a:noFill/>
        </p:spPr>
        <p:txBody>
          <a:bodyPr wrap="square" rtlCol="0" anchor="t" anchorCtr="0">
            <a:spAutoFit/>
          </a:bodyPr>
          <a:lstStyle/>
          <a:p>
            <a:pPr>
              <a:lnSpc>
                <a:spcPct val="95000"/>
              </a:lnSpc>
            </a:pPr>
            <a:r>
              <a:rPr lang="en-US" sz="1100" b="1" kern="0" dirty="0">
                <a:solidFill>
                  <a:srgbClr val="00B0F0"/>
                </a:solidFill>
                <a:latin typeface="Calibri" panose="020F0502020204030204" pitchFamily="34" charset="0"/>
                <a:cs typeface="Century Gothic"/>
              </a:rPr>
              <a:t>VEHICLE</a:t>
            </a:r>
          </a:p>
        </p:txBody>
      </p:sp>
      <p:graphicFrame>
        <p:nvGraphicFramePr>
          <p:cNvPr id="5" name="Object 4"/>
          <p:cNvGraphicFramePr>
            <a:graphicFrameLocks noChangeAspect="1"/>
          </p:cNvGraphicFramePr>
          <p:nvPr>
            <p:extLst/>
          </p:nvPr>
        </p:nvGraphicFramePr>
        <p:xfrm>
          <a:off x="219075" y="1485900"/>
          <a:ext cx="4365625" cy="2797175"/>
        </p:xfrm>
        <a:graphic>
          <a:graphicData uri="http://schemas.openxmlformats.org/presentationml/2006/ole">
            <mc:AlternateContent xmlns:mc="http://schemas.openxmlformats.org/markup-compatibility/2006">
              <mc:Choice xmlns:v="urn:schemas-microsoft-com:vml" Requires="v">
                <p:oleObj spid="_x0000_s1043" name="Worksheet" r:id="rId5" imgW="5000701" imgH="2685960" progId="Excel.Sheet.12">
                  <p:embed/>
                </p:oleObj>
              </mc:Choice>
              <mc:Fallback>
                <p:oleObj name="Worksheet" r:id="rId5" imgW="5000701" imgH="2685960" progId="Excel.Sheet.12">
                  <p:embed/>
                  <p:pic>
                    <p:nvPicPr>
                      <p:cNvPr id="0" name=""/>
                      <p:cNvPicPr/>
                      <p:nvPr/>
                    </p:nvPicPr>
                    <p:blipFill>
                      <a:blip r:embed="rId6"/>
                      <a:stretch>
                        <a:fillRect/>
                      </a:stretch>
                    </p:blipFill>
                    <p:spPr>
                      <a:xfrm>
                        <a:off x="219075" y="1485900"/>
                        <a:ext cx="4365625" cy="2797175"/>
                      </a:xfrm>
                      <a:prstGeom prst="rect">
                        <a:avLst/>
                      </a:prstGeom>
                    </p:spPr>
                  </p:pic>
                </p:oleObj>
              </mc:Fallback>
            </mc:AlternateContent>
          </a:graphicData>
        </a:graphic>
      </p:graphicFrame>
    </p:spTree>
    <p:extLst>
      <p:ext uri="{BB962C8B-B14F-4D97-AF65-F5344CB8AC3E}">
        <p14:creationId xmlns:p14="http://schemas.microsoft.com/office/powerpoint/2010/main" val="38138405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18447"/>
            <a:ext cx="6781800" cy="382669"/>
          </a:xfrm>
        </p:spPr>
        <p:txBody>
          <a:bodyPr/>
          <a:lstStyle/>
          <a:p>
            <a:r>
              <a:rPr lang="en-US" sz="2200" b="1" dirty="0" smtClean="0"/>
              <a:t>LONGER LIFE SPAN</a:t>
            </a:r>
            <a:endParaRPr lang="en-US" sz="2200" b="1"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230145"/>
            <a:ext cx="4155439" cy="2458054"/>
          </a:xfrm>
          <a:prstGeom prst="rect">
            <a:avLst/>
          </a:prstGeom>
        </p:spPr>
      </p:pic>
      <p:sp>
        <p:nvSpPr>
          <p:cNvPr id="5" name="TextBox 4"/>
          <p:cNvSpPr txBox="1"/>
          <p:nvPr/>
        </p:nvSpPr>
        <p:spPr>
          <a:xfrm>
            <a:off x="4563498" y="3457503"/>
            <a:ext cx="484363" cy="384721"/>
          </a:xfrm>
          <a:prstGeom prst="rect">
            <a:avLst/>
          </a:prstGeom>
          <a:noFill/>
        </p:spPr>
        <p:txBody>
          <a:bodyPr wrap="none" rtlCol="0" anchor="t" anchorCtr="0">
            <a:spAutoFit/>
          </a:bodyPr>
          <a:lstStyle/>
          <a:p>
            <a:pPr algn="l">
              <a:lnSpc>
                <a:spcPct val="95000"/>
              </a:lnSpc>
            </a:pPr>
            <a:r>
              <a:rPr lang="en-US" sz="2000" dirty="0" smtClean="0">
                <a:solidFill>
                  <a:schemeClr val="tx1"/>
                </a:solidFill>
                <a:latin typeface="Calibri"/>
                <a:cs typeface="Calibri"/>
              </a:rPr>
              <a:t>Vs.</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13680" y="2226807"/>
            <a:ext cx="3830320" cy="2461392"/>
          </a:xfrm>
          <a:prstGeom prst="rect">
            <a:avLst/>
          </a:prstGeom>
        </p:spPr>
      </p:pic>
      <p:sp>
        <p:nvSpPr>
          <p:cNvPr id="7" name="TextBox 6"/>
          <p:cNvSpPr txBox="1"/>
          <p:nvPr/>
        </p:nvSpPr>
        <p:spPr>
          <a:xfrm>
            <a:off x="1378297" y="4897120"/>
            <a:ext cx="1398844" cy="501676"/>
          </a:xfrm>
          <a:prstGeom prst="rect">
            <a:avLst/>
          </a:prstGeom>
          <a:noFill/>
        </p:spPr>
        <p:txBody>
          <a:bodyPr wrap="none" rtlCol="0" anchor="t" anchorCtr="0">
            <a:spAutoFit/>
          </a:bodyPr>
          <a:lstStyle/>
          <a:p>
            <a:pPr algn="l">
              <a:lnSpc>
                <a:spcPct val="95000"/>
              </a:lnSpc>
            </a:pPr>
            <a:r>
              <a:rPr lang="en-US" sz="2800" dirty="0" smtClean="0">
                <a:solidFill>
                  <a:schemeClr val="tx1"/>
                </a:solidFill>
                <a:latin typeface="Calibri"/>
                <a:cs typeface="Calibri"/>
              </a:rPr>
              <a:t>12 years</a:t>
            </a:r>
          </a:p>
        </p:txBody>
      </p:sp>
      <p:sp>
        <p:nvSpPr>
          <p:cNvPr id="8" name="TextBox 7"/>
          <p:cNvSpPr txBox="1"/>
          <p:nvPr/>
        </p:nvSpPr>
        <p:spPr>
          <a:xfrm>
            <a:off x="6651338" y="4897120"/>
            <a:ext cx="1578381" cy="501676"/>
          </a:xfrm>
          <a:prstGeom prst="rect">
            <a:avLst/>
          </a:prstGeom>
          <a:noFill/>
        </p:spPr>
        <p:txBody>
          <a:bodyPr wrap="none" rtlCol="0" anchor="t" anchorCtr="0">
            <a:spAutoFit/>
          </a:bodyPr>
          <a:lstStyle/>
          <a:p>
            <a:pPr algn="l">
              <a:lnSpc>
                <a:spcPct val="95000"/>
              </a:lnSpc>
            </a:pPr>
            <a:r>
              <a:rPr lang="en-US" sz="2800" dirty="0" smtClean="0">
                <a:solidFill>
                  <a:schemeClr val="tx1"/>
                </a:solidFill>
                <a:latin typeface="Calibri"/>
                <a:cs typeface="Calibri"/>
              </a:rPr>
              <a:t>18 years+</a:t>
            </a:r>
          </a:p>
        </p:txBody>
      </p:sp>
    </p:spTree>
    <p:extLst>
      <p:ext uri="{BB962C8B-B14F-4D97-AF65-F5344CB8AC3E}">
        <p14:creationId xmlns:p14="http://schemas.microsoft.com/office/powerpoint/2010/main" val="3143493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4690"/>
            <a:ext cx="6243206" cy="344710"/>
          </a:xfrm>
        </p:spPr>
        <p:txBody>
          <a:bodyPr/>
          <a:lstStyle/>
          <a:p>
            <a:r>
              <a:rPr lang="en-US" b="1" dirty="0" smtClean="0"/>
              <a:t>A VISION</a:t>
            </a:r>
            <a:endParaRPr lang="en-US" b="1" dirty="0"/>
          </a:p>
        </p:txBody>
      </p:sp>
      <p:sp>
        <p:nvSpPr>
          <p:cNvPr id="3" name="Content Placeholder 2"/>
          <p:cNvSpPr>
            <a:spLocks noGrp="1"/>
          </p:cNvSpPr>
          <p:nvPr>
            <p:ph idx="1"/>
          </p:nvPr>
        </p:nvSpPr>
        <p:spPr>
          <a:xfrm>
            <a:off x="1250387" y="2952376"/>
            <a:ext cx="6483278" cy="1671227"/>
          </a:xfrm>
        </p:spPr>
        <p:txBody>
          <a:bodyPr/>
          <a:lstStyle/>
          <a:p>
            <a:pPr marL="0" indent="0" algn="ctr">
              <a:buNone/>
            </a:pPr>
            <a:r>
              <a:rPr lang="en-US" sz="5400" dirty="0">
                <a:solidFill>
                  <a:schemeClr val="tx1"/>
                </a:solidFill>
              </a:rPr>
              <a:t>C</a:t>
            </a:r>
            <a:r>
              <a:rPr lang="en-US" sz="5400" dirty="0" smtClean="0">
                <a:solidFill>
                  <a:schemeClr val="tx1"/>
                </a:solidFill>
              </a:rPr>
              <a:t>lean</a:t>
            </a:r>
            <a:r>
              <a:rPr lang="en-US" sz="5400" dirty="0">
                <a:solidFill>
                  <a:schemeClr val="tx1"/>
                </a:solidFill>
              </a:rPr>
              <a:t>, quiet transportation for </a:t>
            </a:r>
            <a:r>
              <a:rPr lang="en-US" sz="5400" dirty="0" smtClean="0">
                <a:solidFill>
                  <a:schemeClr val="tx1"/>
                </a:solidFill>
              </a:rPr>
              <a:t>all</a:t>
            </a:r>
            <a:endParaRPr lang="en-US" sz="5400" dirty="0">
              <a:solidFill>
                <a:schemeClr val="tx1"/>
              </a:solidFill>
            </a:endParaRPr>
          </a:p>
        </p:txBody>
      </p:sp>
    </p:spTree>
    <p:extLst>
      <p:ext uri="{BB962C8B-B14F-4D97-AF65-F5344CB8AC3E}">
        <p14:creationId xmlns:p14="http://schemas.microsoft.com/office/powerpoint/2010/main" val="2413727755"/>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2810"/>
            <a:ext cx="6868159" cy="353943"/>
          </a:xfrm>
        </p:spPr>
        <p:txBody>
          <a:bodyPr/>
          <a:lstStyle/>
          <a:p>
            <a:r>
              <a:rPr lang="en-US" sz="2000" b="1" dirty="0" smtClean="0"/>
              <a:t>COMPOSITE BODY STRUCTURE: CARBON FIBER REINFORCED</a:t>
            </a:r>
            <a:endParaRPr lang="en-US" sz="2000" b="1" dirty="0"/>
          </a:p>
        </p:txBody>
      </p:sp>
      <p:sp>
        <p:nvSpPr>
          <p:cNvPr id="3" name="TextBox 2"/>
          <p:cNvSpPr txBox="1"/>
          <p:nvPr/>
        </p:nvSpPr>
        <p:spPr>
          <a:xfrm>
            <a:off x="203200" y="2155635"/>
            <a:ext cx="5699760" cy="2246769"/>
          </a:xfrm>
          <a:prstGeom prst="rect">
            <a:avLst/>
          </a:prstGeom>
          <a:noFill/>
        </p:spPr>
        <p:txBody>
          <a:bodyPr wrap="square" rtlCol="0" anchor="t" anchorCtr="0">
            <a:spAutoFit/>
          </a:bodyPr>
          <a:lstStyle/>
          <a:p>
            <a:pPr algn="l"/>
            <a:r>
              <a:rPr lang="en-US" sz="2000" dirty="0">
                <a:solidFill>
                  <a:schemeClr val="tx1"/>
                </a:solidFill>
                <a:latin typeface="+mn-lt"/>
              </a:rPr>
              <a:t>Layered composite material </a:t>
            </a:r>
            <a:r>
              <a:rPr lang="en-US" sz="2000" dirty="0" smtClean="0">
                <a:solidFill>
                  <a:schemeClr val="tx1"/>
                </a:solidFill>
                <a:latin typeface="+mn-lt"/>
              </a:rPr>
              <a:t>is superior </a:t>
            </a:r>
            <a:r>
              <a:rPr lang="en-US" sz="2000" dirty="0">
                <a:solidFill>
                  <a:schemeClr val="tx1"/>
                </a:solidFill>
                <a:latin typeface="+mn-lt"/>
              </a:rPr>
              <a:t>to steel</a:t>
            </a:r>
            <a:r>
              <a:rPr lang="en-US" sz="2000" dirty="0" smtClean="0">
                <a:solidFill>
                  <a:schemeClr val="tx1"/>
                </a:solidFill>
                <a:latin typeface="+mn-lt"/>
              </a:rPr>
              <a:t>:</a:t>
            </a:r>
          </a:p>
          <a:p>
            <a:pPr algn="l"/>
            <a:endParaRPr lang="en-US" sz="2000" dirty="0">
              <a:solidFill>
                <a:schemeClr val="tx1"/>
              </a:solidFill>
              <a:latin typeface="+mn-lt"/>
            </a:endParaRPr>
          </a:p>
          <a:p>
            <a:pPr algn="l"/>
            <a:r>
              <a:rPr lang="en-US" sz="2000" dirty="0">
                <a:solidFill>
                  <a:schemeClr val="tx1"/>
                </a:solidFill>
                <a:latin typeface="+mn-lt"/>
              </a:rPr>
              <a:t>• Stronger and more </a:t>
            </a:r>
            <a:r>
              <a:rPr lang="en-US" sz="2000" dirty="0" smtClean="0">
                <a:solidFill>
                  <a:schemeClr val="tx1"/>
                </a:solidFill>
                <a:latin typeface="+mn-lt"/>
              </a:rPr>
              <a:t>durable</a:t>
            </a:r>
            <a:endParaRPr lang="en-US" sz="2000" dirty="0">
              <a:solidFill>
                <a:schemeClr val="tx1"/>
              </a:solidFill>
              <a:latin typeface="+mn-lt"/>
            </a:endParaRPr>
          </a:p>
          <a:p>
            <a:pPr algn="l"/>
            <a:r>
              <a:rPr lang="en-US" sz="2000" dirty="0">
                <a:solidFill>
                  <a:schemeClr val="tx1"/>
                </a:solidFill>
                <a:latin typeface="+mn-lt"/>
              </a:rPr>
              <a:t>• </a:t>
            </a:r>
            <a:r>
              <a:rPr lang="en-US" sz="2000" dirty="0" smtClean="0">
                <a:solidFill>
                  <a:schemeClr val="tx1"/>
                </a:solidFill>
                <a:latin typeface="+mn-lt"/>
              </a:rPr>
              <a:t>Corrosion-resistant; no rusting or deterioration</a:t>
            </a:r>
            <a:endParaRPr lang="en-US" sz="2000" dirty="0">
              <a:solidFill>
                <a:schemeClr val="tx1"/>
              </a:solidFill>
              <a:latin typeface="+mn-lt"/>
            </a:endParaRPr>
          </a:p>
          <a:p>
            <a:pPr algn="l"/>
            <a:r>
              <a:rPr lang="en-US" sz="2000" dirty="0">
                <a:solidFill>
                  <a:schemeClr val="tx1"/>
                </a:solidFill>
                <a:latin typeface="+mn-lt"/>
              </a:rPr>
              <a:t>• Lighter weight</a:t>
            </a:r>
          </a:p>
          <a:p>
            <a:pPr algn="l"/>
            <a:r>
              <a:rPr lang="en-US" sz="2000" dirty="0">
                <a:solidFill>
                  <a:schemeClr val="tx1"/>
                </a:solidFill>
                <a:latin typeface="+mn-lt"/>
              </a:rPr>
              <a:t>• Easier to maintain and repair</a:t>
            </a:r>
          </a:p>
          <a:p>
            <a:pPr algn="l"/>
            <a:r>
              <a:rPr lang="en-US" sz="2000" dirty="0">
                <a:solidFill>
                  <a:schemeClr val="tx1"/>
                </a:solidFill>
                <a:latin typeface="+mn-lt"/>
              </a:rPr>
              <a:t>• Reinforced with carbon </a:t>
            </a:r>
            <a:r>
              <a:rPr lang="en-US" sz="2000" dirty="0" smtClean="0">
                <a:solidFill>
                  <a:schemeClr val="tx1"/>
                </a:solidFill>
                <a:latin typeface="+mn-lt"/>
              </a:rPr>
              <a:t>fiber at </a:t>
            </a:r>
            <a:r>
              <a:rPr lang="en-US" sz="2000" dirty="0">
                <a:solidFill>
                  <a:schemeClr val="tx1"/>
                </a:solidFill>
                <a:latin typeface="+mn-lt"/>
              </a:rPr>
              <a:t>load-bearing points</a:t>
            </a:r>
            <a:endParaRPr lang="en-US" sz="2000" dirty="0" smtClean="0">
              <a:solidFill>
                <a:schemeClr val="tx1"/>
              </a:solidFill>
              <a:latin typeface="+mn-lt"/>
              <a:cs typeface="Calibri"/>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55360" y="1261073"/>
            <a:ext cx="2865120" cy="2171835"/>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6561" y="3572510"/>
            <a:ext cx="2799684" cy="2208530"/>
          </a:xfrm>
          <a:prstGeom prst="rect">
            <a:avLst/>
          </a:prstGeom>
        </p:spPr>
      </p:pic>
    </p:spTree>
    <p:extLst>
      <p:ext uri="{BB962C8B-B14F-4D97-AF65-F5344CB8AC3E}">
        <p14:creationId xmlns:p14="http://schemas.microsoft.com/office/powerpoint/2010/main" val="3386643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3" y="652815"/>
            <a:ext cx="6800273" cy="313932"/>
          </a:xfrm>
        </p:spPr>
        <p:txBody>
          <a:bodyPr/>
          <a:lstStyle/>
          <a:p>
            <a:r>
              <a:rPr lang="en-US" sz="1800" b="1" dirty="0"/>
              <a:t>INCREASED RELIABILTY MEANS HIGHER USEAGE; </a:t>
            </a:r>
            <a:r>
              <a:rPr lang="en-US" sz="1800" b="1" dirty="0" smtClean="0"/>
              <a:t>LESS </a:t>
            </a:r>
            <a:r>
              <a:rPr lang="en-US" sz="1800" b="1" dirty="0"/>
              <a:t>DOWN TIME</a:t>
            </a:r>
          </a:p>
        </p:txBody>
      </p:sp>
      <p:sp>
        <p:nvSpPr>
          <p:cNvPr id="6" name="TextBox 5"/>
          <p:cNvSpPr txBox="1"/>
          <p:nvPr/>
        </p:nvSpPr>
        <p:spPr>
          <a:xfrm>
            <a:off x="182880" y="1449265"/>
            <a:ext cx="8961120" cy="677108"/>
          </a:xfrm>
          <a:prstGeom prst="rect">
            <a:avLst/>
          </a:prstGeom>
          <a:noFill/>
        </p:spPr>
        <p:txBody>
          <a:bodyPr wrap="square" rtlCol="0" anchor="t" anchorCtr="0">
            <a:spAutoFit/>
          </a:bodyPr>
          <a:lstStyle/>
          <a:p>
            <a:pPr algn="l">
              <a:lnSpc>
                <a:spcPct val="95000"/>
              </a:lnSpc>
            </a:pPr>
            <a:r>
              <a:rPr lang="en-US" sz="2000" dirty="0" smtClean="0">
                <a:solidFill>
                  <a:schemeClr val="tx1"/>
                </a:solidFill>
                <a:latin typeface="Calibri"/>
                <a:cs typeface="Calibri"/>
              </a:rPr>
              <a:t>Recently conducted most thorough EV test in U.S. that proved Proterra EV transit vehicles meet rigors of strenuous continuous usage</a:t>
            </a:r>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1041" y="2291633"/>
            <a:ext cx="7691120" cy="4326255"/>
          </a:xfrm>
          <a:prstGeom prst="rect">
            <a:avLst/>
          </a:prstGeom>
        </p:spPr>
      </p:pic>
    </p:spTree>
    <p:extLst>
      <p:ext uri="{BB962C8B-B14F-4D97-AF65-F5344CB8AC3E}">
        <p14:creationId xmlns:p14="http://schemas.microsoft.com/office/powerpoint/2010/main" val="397463380"/>
      </p:ext>
    </p:extLst>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48252" y="1348647"/>
            <a:ext cx="7952798" cy="5301865"/>
          </a:xfrm>
        </p:spPr>
      </p:pic>
      <p:sp>
        <p:nvSpPr>
          <p:cNvPr id="2" name="Title 1"/>
          <p:cNvSpPr>
            <a:spLocks noGrp="1"/>
          </p:cNvSpPr>
          <p:nvPr>
            <p:ph type="title"/>
          </p:nvPr>
        </p:nvSpPr>
        <p:spPr>
          <a:xfrm>
            <a:off x="0" y="704101"/>
            <a:ext cx="6800273" cy="344710"/>
          </a:xfrm>
        </p:spPr>
        <p:txBody>
          <a:bodyPr/>
          <a:lstStyle/>
          <a:p>
            <a:r>
              <a:rPr lang="en-US" b="1" dirty="0" smtClean="0"/>
              <a:t>KING COUNTY METRO VEHICLE TEST:  10/17/15 TO 01/31/16</a:t>
            </a:r>
            <a:endParaRPr lang="en-US" b="1" dirty="0"/>
          </a:p>
        </p:txBody>
      </p:sp>
    </p:spTree>
    <p:extLst>
      <p:ext uri="{BB962C8B-B14F-4D97-AF65-F5344CB8AC3E}">
        <p14:creationId xmlns:p14="http://schemas.microsoft.com/office/powerpoint/2010/main" val="1915891490"/>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101"/>
            <a:ext cx="6800273" cy="344710"/>
          </a:xfrm>
        </p:spPr>
        <p:txBody>
          <a:bodyPr/>
          <a:lstStyle/>
          <a:p>
            <a:r>
              <a:rPr lang="en-US" b="1" dirty="0" smtClean="0"/>
              <a:t>KING COUNTY METRO VEHICLE TEST:  10/17/15 TO 01/31/16</a:t>
            </a:r>
            <a:endParaRPr lang="en-US" b="1" dirty="0"/>
          </a:p>
        </p:txBody>
      </p:sp>
      <p:pic>
        <p:nvPicPr>
          <p:cNvPr id="5" name="Proterra Battery Electric Bus Endurance Test  King County Metro 201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386" y="1131492"/>
            <a:ext cx="8998451" cy="5062274"/>
          </a:xfrm>
        </p:spPr>
      </p:pic>
    </p:spTree>
    <p:extLst>
      <p:ext uri="{BB962C8B-B14F-4D97-AF65-F5344CB8AC3E}">
        <p14:creationId xmlns:p14="http://schemas.microsoft.com/office/powerpoint/2010/main" val="3957453552"/>
      </p:ext>
    </p:extLst>
  </p:cSld>
  <p:clrMapOvr>
    <a:masterClrMapping/>
  </p:clrMapOvr>
  <p:transition>
    <p:wipe dir="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8776">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3" y="650058"/>
            <a:ext cx="6800273" cy="319446"/>
          </a:xfrm>
        </p:spPr>
        <p:txBody>
          <a:bodyPr/>
          <a:lstStyle/>
          <a:p>
            <a:r>
              <a:rPr lang="en-US" sz="1800" b="1" dirty="0" smtClean="0"/>
              <a:t>LESS DOWN TIME; HIGHER USAGE</a:t>
            </a:r>
            <a:endParaRPr lang="en-US" sz="1800" b="1" dirty="0"/>
          </a:p>
        </p:txBody>
      </p:sp>
      <p:sp>
        <p:nvSpPr>
          <p:cNvPr id="6" name="TextBox 5"/>
          <p:cNvSpPr txBox="1"/>
          <p:nvPr/>
        </p:nvSpPr>
        <p:spPr>
          <a:xfrm>
            <a:off x="240482" y="1327345"/>
            <a:ext cx="8679998" cy="1554272"/>
          </a:xfrm>
          <a:prstGeom prst="rect">
            <a:avLst/>
          </a:prstGeom>
          <a:noFill/>
        </p:spPr>
        <p:txBody>
          <a:bodyPr wrap="square" rtlCol="0" anchor="t" anchorCtr="0">
            <a:spAutoFit/>
          </a:bodyPr>
          <a:lstStyle/>
          <a:p>
            <a:pPr marL="342900" indent="-342900" algn="l">
              <a:lnSpc>
                <a:spcPct val="95000"/>
              </a:lnSpc>
              <a:buFont typeface="Arial" panose="020B0604020202020204" pitchFamily="34" charset="0"/>
              <a:buChar char="•"/>
            </a:pPr>
            <a:r>
              <a:rPr lang="en-US" sz="2000" dirty="0" smtClean="0">
                <a:solidFill>
                  <a:schemeClr val="tx1"/>
                </a:solidFill>
                <a:latin typeface="Calibri"/>
                <a:cs typeface="Calibri"/>
              </a:rPr>
              <a:t>For a fleet of 100 buses for every 1% increase in reliability, Proterra provides the equivalent of one extra bus on the road</a:t>
            </a:r>
          </a:p>
          <a:p>
            <a:pPr marL="342900" indent="-342900" algn="l">
              <a:lnSpc>
                <a:spcPct val="95000"/>
              </a:lnSpc>
              <a:buFont typeface="Arial" panose="020B0604020202020204" pitchFamily="34" charset="0"/>
              <a:buChar char="•"/>
            </a:pPr>
            <a:endParaRPr lang="en-US" sz="2000" dirty="0">
              <a:solidFill>
                <a:schemeClr val="tx1"/>
              </a:solidFill>
              <a:latin typeface="Calibri"/>
              <a:cs typeface="Calibri"/>
            </a:endParaRPr>
          </a:p>
          <a:p>
            <a:pPr marL="342900" indent="-342900" algn="l">
              <a:lnSpc>
                <a:spcPct val="95000"/>
              </a:lnSpc>
              <a:buFont typeface="Arial" panose="020B0604020202020204" pitchFamily="34" charset="0"/>
              <a:buChar char="•"/>
            </a:pPr>
            <a:r>
              <a:rPr lang="en-US" sz="2000" dirty="0" smtClean="0">
                <a:solidFill>
                  <a:schemeClr val="tx1"/>
                </a:solidFill>
                <a:latin typeface="Calibri"/>
                <a:cs typeface="Calibri"/>
              </a:rPr>
              <a:t>National Renewable Energy Laboratory (NREL) report indicated a 93% fleet availability for Proterra first-generation bus over a 14-month test</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5241" y="2881617"/>
            <a:ext cx="7406640" cy="3703320"/>
          </a:xfrm>
          <a:prstGeom prst="rect">
            <a:avLst/>
          </a:prstGeom>
        </p:spPr>
      </p:pic>
    </p:spTree>
    <p:extLst>
      <p:ext uri="{BB962C8B-B14F-4D97-AF65-F5344CB8AC3E}">
        <p14:creationId xmlns:p14="http://schemas.microsoft.com/office/powerpoint/2010/main" val="1501519704"/>
      </p:ext>
    </p:extLst>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55308" y="3929984"/>
            <a:ext cx="1020127" cy="253146"/>
          </a:xfrm>
          <a:prstGeom prst="rect">
            <a:avLst/>
          </a:prstGeom>
          <a:noFill/>
        </p:spPr>
        <p:txBody>
          <a:bodyPr wrap="square" rtlCol="0" anchor="t" anchorCtr="0">
            <a:spAutoFit/>
          </a:bodyPr>
          <a:lstStyle/>
          <a:p>
            <a:pPr algn="l">
              <a:lnSpc>
                <a:spcPct val="95000"/>
              </a:lnSpc>
            </a:pPr>
            <a:r>
              <a:rPr lang="en-US" sz="1100" b="1" dirty="0" err="1" smtClean="0">
                <a:solidFill>
                  <a:schemeClr val="tx2">
                    <a:lumMod val="75000"/>
                  </a:schemeClr>
                </a:solidFill>
                <a:latin typeface="Calibri"/>
                <a:cs typeface="Calibri"/>
              </a:rPr>
              <a:t>TerraVolt</a:t>
            </a:r>
            <a:r>
              <a:rPr lang="en-US" sz="1100" b="1" dirty="0" smtClean="0">
                <a:solidFill>
                  <a:schemeClr val="tx2">
                    <a:lumMod val="75000"/>
                  </a:schemeClr>
                </a:solidFill>
                <a:latin typeface="Calibri"/>
                <a:cs typeface="Calibri"/>
              </a:rPr>
              <a:t> FC</a:t>
            </a:r>
          </a:p>
        </p:txBody>
      </p:sp>
      <p:sp>
        <p:nvSpPr>
          <p:cNvPr id="17" name="TextBox 16"/>
          <p:cNvSpPr txBox="1"/>
          <p:nvPr/>
        </p:nvSpPr>
        <p:spPr>
          <a:xfrm>
            <a:off x="5193949" y="3929984"/>
            <a:ext cx="1020127" cy="253146"/>
          </a:xfrm>
          <a:prstGeom prst="rect">
            <a:avLst/>
          </a:prstGeom>
          <a:noFill/>
        </p:spPr>
        <p:txBody>
          <a:bodyPr wrap="square" rtlCol="0" anchor="t" anchorCtr="0">
            <a:spAutoFit/>
          </a:bodyPr>
          <a:lstStyle/>
          <a:p>
            <a:pPr algn="l">
              <a:lnSpc>
                <a:spcPct val="95000"/>
              </a:lnSpc>
            </a:pPr>
            <a:r>
              <a:rPr lang="en-US" sz="1100" b="1" dirty="0" err="1" smtClean="0">
                <a:solidFill>
                  <a:schemeClr val="tx2">
                    <a:lumMod val="75000"/>
                  </a:schemeClr>
                </a:solidFill>
                <a:latin typeface="Calibri"/>
                <a:cs typeface="Calibri"/>
              </a:rPr>
              <a:t>TerraVolt</a:t>
            </a:r>
            <a:r>
              <a:rPr lang="en-US" sz="1100" b="1" dirty="0" smtClean="0">
                <a:solidFill>
                  <a:schemeClr val="tx2">
                    <a:lumMod val="75000"/>
                  </a:schemeClr>
                </a:solidFill>
                <a:latin typeface="Calibri"/>
                <a:cs typeface="Calibri"/>
              </a:rPr>
              <a:t> XR</a:t>
            </a: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14913" y="1249679"/>
            <a:ext cx="4440927" cy="1381761"/>
          </a:xfrm>
          <a:prstGeom prst="rect">
            <a:avLst/>
          </a:prstGeom>
          <a:solidFill>
            <a:schemeClr val="bg1"/>
          </a:solidFill>
          <a:ln>
            <a:noFill/>
          </a:ln>
          <a:effectLst/>
        </p:spPr>
      </p:pic>
      <p:sp>
        <p:nvSpPr>
          <p:cNvPr id="2" name="Title 1"/>
          <p:cNvSpPr>
            <a:spLocks noGrp="1"/>
          </p:cNvSpPr>
          <p:nvPr>
            <p:ph type="title"/>
          </p:nvPr>
        </p:nvSpPr>
        <p:spPr>
          <a:xfrm>
            <a:off x="0" y="631979"/>
            <a:ext cx="6960358" cy="301621"/>
          </a:xfrm>
        </p:spPr>
        <p:txBody>
          <a:bodyPr/>
          <a:lstStyle/>
          <a:p>
            <a:r>
              <a:rPr lang="en-US" sz="1600" b="1" dirty="0" smtClean="0"/>
              <a:t>ABILITY TO ADAPT TO NEW TECHNOLOGIES BY ONLY CHANGING BATTERY PACKS</a:t>
            </a:r>
            <a:endParaRPr lang="en-US" sz="1600" b="1" dirty="0"/>
          </a:p>
        </p:txBody>
      </p:sp>
      <p:sp>
        <p:nvSpPr>
          <p:cNvPr id="13" name="Oval 12"/>
          <p:cNvSpPr/>
          <p:nvPr/>
        </p:nvSpPr>
        <p:spPr bwMode="gray">
          <a:xfrm>
            <a:off x="297728" y="1344161"/>
            <a:ext cx="2505749" cy="2428101"/>
          </a:xfrm>
          <a:prstGeom prst="ellipse">
            <a:avLst/>
          </a:prstGeom>
          <a:solidFill>
            <a:srgbClr val="000000"/>
          </a:solidFill>
          <a:ln w="57150" cap="rnd" cmpd="sng" algn="ctr">
            <a:solidFill>
              <a:srgbClr val="00B0F0"/>
            </a:solidFill>
            <a:prstDash val="solid"/>
            <a:round/>
            <a:headEnd type="none" w="med" len="med"/>
            <a:tailEnd type="none" w="med" len="med"/>
          </a:ln>
          <a:effectLst/>
        </p:spPr>
        <p:txBody>
          <a:bodyPr vert="horz" wrap="none" lIns="91440" tIns="45720" rIns="91440" bIns="228600" numCol="1" rtlCol="0" anchor="ctr" anchorCtr="1" compatLnSpc="1">
            <a:prstTxWarp prst="textNoShape">
              <a:avLst/>
            </a:prstTxWarp>
          </a:bodyPr>
          <a:lstStyle>
            <a:defPPr>
              <a:defRPr lang="en-US"/>
            </a:defPPr>
            <a:lvl1pPr algn="ctr" rtl="0" fontAlgn="base">
              <a:spcBef>
                <a:spcPct val="0"/>
              </a:spcBef>
              <a:spcAft>
                <a:spcPct val="0"/>
              </a:spcAft>
              <a:defRPr kern="1200">
                <a:solidFill>
                  <a:srgbClr val="595959"/>
                </a:solidFill>
                <a:latin typeface="Arial" charset="0"/>
                <a:ea typeface="ＭＳ Ｐゴシック" charset="-128"/>
                <a:cs typeface="ＭＳ Ｐゴシック" charset="-128"/>
              </a:defRPr>
            </a:lvl1pPr>
            <a:lvl2pPr marL="457200" algn="ctr" rtl="0" fontAlgn="base">
              <a:spcBef>
                <a:spcPct val="0"/>
              </a:spcBef>
              <a:spcAft>
                <a:spcPct val="0"/>
              </a:spcAft>
              <a:defRPr kern="1200">
                <a:solidFill>
                  <a:srgbClr val="595959"/>
                </a:solidFill>
                <a:latin typeface="Arial" charset="0"/>
                <a:ea typeface="ＭＳ Ｐゴシック" charset="-128"/>
                <a:cs typeface="ＭＳ Ｐゴシック" charset="-128"/>
              </a:defRPr>
            </a:lvl2pPr>
            <a:lvl3pPr marL="914400" algn="ctr" rtl="0" fontAlgn="base">
              <a:spcBef>
                <a:spcPct val="0"/>
              </a:spcBef>
              <a:spcAft>
                <a:spcPct val="0"/>
              </a:spcAft>
              <a:defRPr kern="1200">
                <a:solidFill>
                  <a:srgbClr val="595959"/>
                </a:solidFill>
                <a:latin typeface="Arial" charset="0"/>
                <a:ea typeface="ＭＳ Ｐゴシック" charset="-128"/>
                <a:cs typeface="ＭＳ Ｐゴシック" charset="-128"/>
              </a:defRPr>
            </a:lvl3pPr>
            <a:lvl4pPr marL="1371600" algn="ctr" rtl="0" fontAlgn="base">
              <a:spcBef>
                <a:spcPct val="0"/>
              </a:spcBef>
              <a:spcAft>
                <a:spcPct val="0"/>
              </a:spcAft>
              <a:defRPr kern="1200">
                <a:solidFill>
                  <a:srgbClr val="595959"/>
                </a:solidFill>
                <a:latin typeface="Arial" charset="0"/>
                <a:ea typeface="ＭＳ Ｐゴシック" charset="-128"/>
                <a:cs typeface="ＭＳ Ｐゴシック" charset="-128"/>
              </a:defRPr>
            </a:lvl4pPr>
            <a:lvl5pPr marL="1828800" algn="ctr" rtl="0" fontAlgn="base">
              <a:spcBef>
                <a:spcPct val="0"/>
              </a:spcBef>
              <a:spcAft>
                <a:spcPct val="0"/>
              </a:spcAft>
              <a:defRPr kern="1200">
                <a:solidFill>
                  <a:srgbClr val="595959"/>
                </a:solidFill>
                <a:latin typeface="Arial" charset="0"/>
                <a:ea typeface="ＭＳ Ｐゴシック" charset="-128"/>
                <a:cs typeface="ＭＳ Ｐゴシック" charset="-128"/>
              </a:defRPr>
            </a:lvl5pPr>
            <a:lvl6pPr marL="2286000" algn="l" defTabSz="457200" rtl="0" eaLnBrk="1" latinLnBrk="0" hangingPunct="1">
              <a:defRPr kern="1200">
                <a:solidFill>
                  <a:srgbClr val="595959"/>
                </a:solidFill>
                <a:latin typeface="Arial" charset="0"/>
                <a:ea typeface="ＭＳ Ｐゴシック" charset="-128"/>
                <a:cs typeface="ＭＳ Ｐゴシック" charset="-128"/>
              </a:defRPr>
            </a:lvl6pPr>
            <a:lvl7pPr marL="2743200" algn="l" defTabSz="457200" rtl="0" eaLnBrk="1" latinLnBrk="0" hangingPunct="1">
              <a:defRPr kern="1200">
                <a:solidFill>
                  <a:srgbClr val="595959"/>
                </a:solidFill>
                <a:latin typeface="Arial" charset="0"/>
                <a:ea typeface="ＭＳ Ｐゴシック" charset="-128"/>
                <a:cs typeface="ＭＳ Ｐゴシック" charset="-128"/>
              </a:defRPr>
            </a:lvl7pPr>
            <a:lvl8pPr marL="3200400" algn="l" defTabSz="457200" rtl="0" eaLnBrk="1" latinLnBrk="0" hangingPunct="1">
              <a:defRPr kern="1200">
                <a:solidFill>
                  <a:srgbClr val="595959"/>
                </a:solidFill>
                <a:latin typeface="Arial" charset="0"/>
                <a:ea typeface="ＭＳ Ｐゴシック" charset="-128"/>
                <a:cs typeface="ＭＳ Ｐゴシック" charset="-128"/>
              </a:defRPr>
            </a:lvl8pPr>
            <a:lvl9pPr marL="3657600" algn="l" defTabSz="457200" rtl="0" eaLnBrk="1" latinLnBrk="0" hangingPunct="1">
              <a:defRPr kern="1200">
                <a:solidFill>
                  <a:srgbClr val="595959"/>
                </a:solidFill>
                <a:latin typeface="Arial" charset="0"/>
                <a:ea typeface="ＭＳ Ｐゴシック" charset="-128"/>
                <a:cs typeface="ＭＳ Ｐゴシック" charset="-128"/>
              </a:defRPr>
            </a:lvl9pPr>
          </a:lstStyle>
          <a:p>
            <a:pPr>
              <a:lnSpc>
                <a:spcPct val="95000"/>
              </a:lnSpc>
            </a:pPr>
            <a:r>
              <a:rPr lang="en-US" sz="1600" dirty="0" smtClean="0">
                <a:solidFill>
                  <a:schemeClr val="bg1"/>
                </a:solidFill>
                <a:latin typeface="Calibri Light" panose="020F0302020204030204" pitchFamily="34" charset="0"/>
                <a:cs typeface="Calibri"/>
              </a:rPr>
              <a:t>Each </a:t>
            </a:r>
          </a:p>
          <a:p>
            <a:pPr>
              <a:lnSpc>
                <a:spcPct val="95000"/>
              </a:lnSpc>
            </a:pPr>
            <a:r>
              <a:rPr lang="en-US" sz="1600" dirty="0" err="1" smtClean="0">
                <a:solidFill>
                  <a:schemeClr val="bg1"/>
                </a:solidFill>
                <a:latin typeface="Calibri Light" panose="020F0302020204030204" pitchFamily="34" charset="0"/>
                <a:cs typeface="Calibri"/>
              </a:rPr>
              <a:t>Proterra</a:t>
            </a:r>
            <a:r>
              <a:rPr lang="en-US" sz="1600" dirty="0" smtClean="0">
                <a:solidFill>
                  <a:schemeClr val="bg1"/>
                </a:solidFill>
                <a:latin typeface="Calibri Light" panose="020F0302020204030204" pitchFamily="34" charset="0"/>
                <a:cs typeface="Calibri"/>
              </a:rPr>
              <a:t> </a:t>
            </a:r>
            <a:r>
              <a:rPr lang="en-US" sz="1600" b="1" dirty="0">
                <a:solidFill>
                  <a:schemeClr val="accent3">
                    <a:lumMod val="75000"/>
                  </a:schemeClr>
                </a:solidFill>
                <a:latin typeface="Calibri Light"/>
                <a:cs typeface="Calibri Light"/>
              </a:rPr>
              <a:t>Catalyst™ </a:t>
            </a:r>
            <a:endParaRPr lang="en-US" sz="1600" b="1" dirty="0" smtClean="0">
              <a:solidFill>
                <a:schemeClr val="accent3">
                  <a:lumMod val="75000"/>
                </a:schemeClr>
              </a:solidFill>
              <a:latin typeface="Calibri Light"/>
              <a:cs typeface="Calibri Light"/>
            </a:endParaRPr>
          </a:p>
          <a:p>
            <a:pPr>
              <a:lnSpc>
                <a:spcPct val="95000"/>
              </a:lnSpc>
            </a:pPr>
            <a:r>
              <a:rPr lang="en-US" sz="1600" dirty="0">
                <a:solidFill>
                  <a:schemeClr val="bg1"/>
                </a:solidFill>
                <a:latin typeface="Calibri Light" panose="020F0302020204030204" pitchFamily="34" charset="0"/>
                <a:cs typeface="Calibri"/>
              </a:rPr>
              <a:t>vehicle can be </a:t>
            </a:r>
            <a:r>
              <a:rPr lang="en-US" sz="1600" dirty="0" smtClean="0">
                <a:solidFill>
                  <a:schemeClr val="bg1"/>
                </a:solidFill>
                <a:latin typeface="Calibri Light" panose="020F0302020204030204" pitchFamily="34" charset="0"/>
                <a:cs typeface="Calibri"/>
              </a:rPr>
              <a:t>configured</a:t>
            </a:r>
          </a:p>
          <a:p>
            <a:pPr>
              <a:lnSpc>
                <a:spcPct val="95000"/>
              </a:lnSpc>
            </a:pPr>
            <a:r>
              <a:rPr lang="en-US" sz="1600" dirty="0" smtClean="0">
                <a:solidFill>
                  <a:schemeClr val="bg1"/>
                </a:solidFill>
                <a:latin typeface="Calibri Light" panose="020F0302020204030204" pitchFamily="34" charset="0"/>
                <a:cs typeface="Calibri"/>
              </a:rPr>
              <a:t>with the ideal type and </a:t>
            </a:r>
          </a:p>
          <a:p>
            <a:pPr>
              <a:lnSpc>
                <a:spcPct val="95000"/>
              </a:lnSpc>
            </a:pPr>
            <a:r>
              <a:rPr lang="en-US" sz="1600" dirty="0" smtClean="0">
                <a:solidFill>
                  <a:schemeClr val="bg1"/>
                </a:solidFill>
                <a:latin typeface="Calibri Light" panose="020F0302020204030204" pitchFamily="34" charset="0"/>
                <a:cs typeface="Calibri"/>
              </a:rPr>
              <a:t>number of battery packs to </a:t>
            </a:r>
          </a:p>
          <a:p>
            <a:pPr>
              <a:lnSpc>
                <a:spcPct val="95000"/>
              </a:lnSpc>
            </a:pPr>
            <a:r>
              <a:rPr lang="en-US" sz="1600" dirty="0" smtClean="0">
                <a:solidFill>
                  <a:schemeClr val="bg1"/>
                </a:solidFill>
                <a:latin typeface="Calibri Light" panose="020F0302020204030204" pitchFamily="34" charset="0"/>
                <a:cs typeface="Calibri"/>
              </a:rPr>
              <a:t>fit an existing route, and </a:t>
            </a:r>
          </a:p>
          <a:p>
            <a:pPr>
              <a:lnSpc>
                <a:spcPct val="95000"/>
              </a:lnSpc>
            </a:pPr>
            <a:r>
              <a:rPr lang="en-US" sz="1600" dirty="0" smtClean="0">
                <a:solidFill>
                  <a:schemeClr val="bg1"/>
                </a:solidFill>
                <a:latin typeface="Calibri Light" panose="020F0302020204030204" pitchFamily="34" charset="0"/>
                <a:cs typeface="Calibri"/>
              </a:rPr>
              <a:t>later </a:t>
            </a:r>
            <a:r>
              <a:rPr lang="en-US" sz="1600" b="1" dirty="0" smtClean="0">
                <a:solidFill>
                  <a:srgbClr val="00B0F0"/>
                </a:solidFill>
                <a:latin typeface="Calibri Light" panose="020F0302020204030204" pitchFamily="34" charset="0"/>
                <a:cs typeface="Calibri"/>
              </a:rPr>
              <a:t>reconfigured</a:t>
            </a:r>
            <a:r>
              <a:rPr lang="en-US" sz="1600" dirty="0" smtClean="0">
                <a:solidFill>
                  <a:schemeClr val="bg1"/>
                </a:solidFill>
                <a:latin typeface="Calibri Light" panose="020F0302020204030204" pitchFamily="34" charset="0"/>
                <a:cs typeface="Calibri"/>
              </a:rPr>
              <a:t> </a:t>
            </a:r>
            <a:r>
              <a:rPr lang="en-US" sz="1600" dirty="0">
                <a:solidFill>
                  <a:schemeClr val="bg1"/>
                </a:solidFill>
                <a:latin typeface="Calibri Light" panose="020F0302020204030204" pitchFamily="34" charset="0"/>
                <a:cs typeface="Calibri"/>
              </a:rPr>
              <a:t>to </a:t>
            </a:r>
            <a:r>
              <a:rPr lang="en-US" sz="1600" dirty="0" smtClean="0">
                <a:solidFill>
                  <a:schemeClr val="bg1"/>
                </a:solidFill>
                <a:latin typeface="Calibri Light" panose="020F0302020204030204" pitchFamily="34" charset="0"/>
                <a:cs typeface="Calibri"/>
              </a:rPr>
              <a:t>serve</a:t>
            </a:r>
          </a:p>
          <a:p>
            <a:pPr>
              <a:lnSpc>
                <a:spcPct val="95000"/>
              </a:lnSpc>
            </a:pPr>
            <a:r>
              <a:rPr lang="en-US" sz="1600" dirty="0">
                <a:solidFill>
                  <a:schemeClr val="bg1"/>
                </a:solidFill>
                <a:latin typeface="Calibri Light" panose="020F0302020204030204" pitchFamily="34" charset="0"/>
                <a:cs typeface="Calibri"/>
              </a:rPr>
              <a:t>different routes as </a:t>
            </a:r>
            <a:endParaRPr lang="en-US" sz="1600" dirty="0" smtClean="0">
              <a:solidFill>
                <a:schemeClr val="bg1"/>
              </a:solidFill>
              <a:latin typeface="Calibri Light" panose="020F0302020204030204" pitchFamily="34" charset="0"/>
              <a:cs typeface="Calibri"/>
            </a:endParaRPr>
          </a:p>
          <a:p>
            <a:pPr>
              <a:lnSpc>
                <a:spcPct val="95000"/>
              </a:lnSpc>
            </a:pPr>
            <a:r>
              <a:rPr lang="en-US" sz="1600" dirty="0" smtClean="0">
                <a:solidFill>
                  <a:schemeClr val="bg1"/>
                </a:solidFill>
                <a:latin typeface="Calibri Light" panose="020F0302020204030204" pitchFamily="34" charset="0"/>
                <a:cs typeface="Calibri"/>
              </a:rPr>
              <a:t>needs </a:t>
            </a:r>
            <a:r>
              <a:rPr lang="en-US" sz="1600" dirty="0">
                <a:solidFill>
                  <a:schemeClr val="bg1"/>
                </a:solidFill>
                <a:latin typeface="Calibri Light" panose="020F0302020204030204" pitchFamily="34" charset="0"/>
                <a:cs typeface="Calibri"/>
              </a:rPr>
              <a:t>change</a:t>
            </a:r>
            <a:r>
              <a:rPr lang="en-US" sz="1600" dirty="0" smtClean="0">
                <a:solidFill>
                  <a:schemeClr val="bg1"/>
                </a:solidFill>
                <a:latin typeface="Calibri Light" panose="020F0302020204030204" pitchFamily="34" charset="0"/>
                <a:cs typeface="Calibri"/>
              </a:rPr>
              <a:t>.</a:t>
            </a:r>
            <a:endParaRPr lang="en-US" sz="1600" dirty="0">
              <a:solidFill>
                <a:schemeClr val="bg1"/>
              </a:solidFill>
              <a:latin typeface="Calibri Light" panose="020F0302020204030204" pitchFamily="34" charset="0"/>
              <a:cs typeface="Calibri"/>
            </a:endParaRPr>
          </a:p>
        </p:txBody>
      </p:sp>
      <p:graphicFrame>
        <p:nvGraphicFramePr>
          <p:cNvPr id="9" name="Table 8"/>
          <p:cNvGraphicFramePr>
            <a:graphicFrameLocks noGrp="1"/>
          </p:cNvGraphicFramePr>
          <p:nvPr>
            <p:extLst/>
          </p:nvPr>
        </p:nvGraphicFramePr>
        <p:xfrm>
          <a:off x="673100" y="4658173"/>
          <a:ext cx="7950200" cy="1867087"/>
        </p:xfrm>
        <a:graphic>
          <a:graphicData uri="http://schemas.openxmlformats.org/drawingml/2006/table">
            <a:tbl>
              <a:tblPr firstRow="1" bandRow="1">
                <a:tableStyleId>{073A0DAA-6AF3-43AB-8588-CEC1D06C72B9}</a:tableStyleId>
              </a:tblPr>
              <a:tblGrid>
                <a:gridCol w="2375718"/>
                <a:gridCol w="2653482"/>
                <a:gridCol w="2921000"/>
              </a:tblGrid>
              <a:tr h="185283">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kern="1200" dirty="0" smtClean="0">
                          <a:solidFill>
                            <a:schemeClr val="accent3">
                              <a:lumMod val="75000"/>
                            </a:schemeClr>
                          </a:solidFill>
                          <a:latin typeface="Calibri Light"/>
                          <a:ea typeface="ＭＳ Ｐゴシック" charset="-128"/>
                          <a:cs typeface="Calibri Light"/>
                        </a:rPr>
                        <a:t>The </a:t>
                      </a:r>
                      <a:r>
                        <a:rPr lang="en-US" sz="1600" b="1" kern="1200" dirty="0" err="1" smtClean="0">
                          <a:solidFill>
                            <a:schemeClr val="accent3">
                              <a:lumMod val="75000"/>
                            </a:schemeClr>
                          </a:solidFill>
                          <a:latin typeface="Calibri Light"/>
                          <a:ea typeface="ＭＳ Ｐゴシック" charset="-128"/>
                          <a:cs typeface="Calibri Light"/>
                        </a:rPr>
                        <a:t>Proterra</a:t>
                      </a:r>
                      <a:r>
                        <a:rPr lang="en-US" sz="1600" b="1" kern="1200" dirty="0" smtClean="0">
                          <a:solidFill>
                            <a:schemeClr val="accent3">
                              <a:lumMod val="75000"/>
                            </a:schemeClr>
                          </a:solidFill>
                          <a:latin typeface="Calibri Light"/>
                          <a:ea typeface="ＭＳ Ｐゴシック" charset="-128"/>
                          <a:cs typeface="Calibri Light"/>
                        </a:rPr>
                        <a:t> </a:t>
                      </a:r>
                      <a:r>
                        <a:rPr lang="en-US" sz="1600" b="1" kern="1200" dirty="0" err="1" smtClean="0">
                          <a:solidFill>
                            <a:schemeClr val="accent3">
                              <a:lumMod val="75000"/>
                            </a:schemeClr>
                          </a:solidFill>
                          <a:latin typeface="Calibri Light"/>
                          <a:ea typeface="ＭＳ Ｐゴシック" charset="-128"/>
                          <a:cs typeface="Calibri Light"/>
                        </a:rPr>
                        <a:t>TerraFlex</a:t>
                      </a:r>
                      <a:r>
                        <a:rPr lang="en-US" sz="1600" b="1" kern="1200" dirty="0" smtClean="0">
                          <a:solidFill>
                            <a:schemeClr val="accent3">
                              <a:lumMod val="75000"/>
                            </a:schemeClr>
                          </a:solidFill>
                          <a:latin typeface="Calibri Light"/>
                          <a:ea typeface="ＭＳ Ｐゴシック" charset="-128"/>
                          <a:cs typeface="Calibri Light"/>
                        </a:rPr>
                        <a:t>™ Energy Storage System offers a choice of two battery packs</a:t>
                      </a:r>
                    </a:p>
                  </a:txBody>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smtClean="0"/>
                    </a:p>
                  </a:txBody>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smtClean="0"/>
                    </a:p>
                  </a:txBody>
                  <a:tcPr/>
                </a:tc>
              </a:tr>
              <a:tr h="18528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Battery</a:t>
                      </a:r>
                      <a:r>
                        <a:rPr lang="en-US" sz="1400" baseline="0" dirty="0" smtClean="0"/>
                        <a:t> Type</a:t>
                      </a:r>
                      <a:endParaRPr lang="en-US" sz="1400" dirty="0" smtClean="0"/>
                    </a:p>
                  </a:txBody>
                  <a:tcPr>
                    <a:solidFill>
                      <a:schemeClr val="bg1">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err="1" smtClean="0"/>
                        <a:t>TerraVolt</a:t>
                      </a:r>
                      <a:r>
                        <a:rPr lang="en-US" sz="1400" dirty="0" smtClean="0"/>
                        <a:t> FC</a:t>
                      </a:r>
                    </a:p>
                  </a:txBody>
                  <a:tcP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err="1" smtClean="0"/>
                        <a:t>TerraVolt</a:t>
                      </a:r>
                      <a:r>
                        <a:rPr lang="en-US" sz="1400" baseline="0" dirty="0" smtClean="0"/>
                        <a:t> XR</a:t>
                      </a:r>
                      <a:endParaRPr lang="en-US" sz="1400" dirty="0" smtClean="0"/>
                    </a:p>
                  </a:txBody>
                  <a:tcPr>
                    <a:solidFill>
                      <a:schemeClr val="bg1">
                        <a:lumMod val="85000"/>
                      </a:schemeClr>
                    </a:solidFill>
                  </a:tcPr>
                </a:tc>
              </a:tr>
              <a:tr h="31260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Battery Chemistry</a:t>
                      </a:r>
                    </a:p>
                  </a:txBody>
                  <a:tcPr>
                    <a:solidFill>
                      <a:schemeClr val="bg1">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LTO </a:t>
                      </a:r>
                      <a:r>
                        <a:rPr lang="en-US" sz="1400" baseline="0" dirty="0" smtClean="0"/>
                        <a:t> </a:t>
                      </a:r>
                      <a:r>
                        <a:rPr lang="en-US" sz="1200" dirty="0" smtClean="0"/>
                        <a:t>(Lithium</a:t>
                      </a:r>
                      <a:r>
                        <a:rPr lang="en-US" sz="1200" baseline="0" dirty="0" smtClean="0"/>
                        <a:t> </a:t>
                      </a:r>
                      <a:r>
                        <a:rPr lang="en-US" sz="1200" baseline="0" dirty="0" err="1" smtClean="0"/>
                        <a:t>Titanate</a:t>
                      </a:r>
                      <a:r>
                        <a:rPr lang="en-US" sz="1200" baseline="0" dirty="0" smtClean="0"/>
                        <a:t> Oxide)</a:t>
                      </a:r>
                      <a:endParaRPr lang="en-US" sz="1200" dirty="0" smtClean="0"/>
                    </a:p>
                  </a:txBody>
                  <a:tcP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NMC </a:t>
                      </a:r>
                      <a:r>
                        <a:rPr lang="en-US" sz="1400" baseline="0" dirty="0" smtClean="0"/>
                        <a:t> </a:t>
                      </a:r>
                      <a:r>
                        <a:rPr lang="en-US" sz="1200" dirty="0" smtClean="0"/>
                        <a:t>(Nickel Manganese Cobalt Oxide)</a:t>
                      </a:r>
                    </a:p>
                  </a:txBody>
                  <a:tcPr>
                    <a:solidFill>
                      <a:schemeClr val="bg1">
                        <a:lumMod val="85000"/>
                      </a:schemeClr>
                    </a:solidFill>
                  </a:tcPr>
                </a:tc>
              </a:tr>
              <a:tr h="18528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Charge Rate</a:t>
                      </a:r>
                    </a:p>
                  </a:txBody>
                  <a:tcPr>
                    <a:solidFill>
                      <a:schemeClr val="bg1">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up to 500</a:t>
                      </a:r>
                      <a:r>
                        <a:rPr lang="en-US" sz="1400" baseline="0" dirty="0" smtClean="0"/>
                        <a:t> kW</a:t>
                      </a:r>
                      <a:endParaRPr lang="en-US" sz="1400" dirty="0" smtClean="0"/>
                    </a:p>
                  </a:txBody>
                  <a:tcP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up to 100 kW</a:t>
                      </a:r>
                    </a:p>
                  </a:txBody>
                  <a:tcPr>
                    <a:solidFill>
                      <a:schemeClr val="bg1">
                        <a:lumMod val="85000"/>
                      </a:schemeClr>
                    </a:solidFill>
                  </a:tcPr>
                </a:tc>
              </a:tr>
              <a:tr h="18528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Energy Density</a:t>
                      </a:r>
                    </a:p>
                  </a:txBody>
                  <a:tcPr>
                    <a:solidFill>
                      <a:schemeClr val="bg1">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13.1 kWh/pack</a:t>
                      </a:r>
                    </a:p>
                  </a:txBody>
                  <a:tcPr>
                    <a:solidFill>
                      <a:schemeClr val="bg1">
                        <a:lumMod val="85000"/>
                      </a:schemeClr>
                    </a:solidFill>
                  </a:tcPr>
                </a:tc>
                <a:tc>
                  <a:txBody>
                    <a:bodyPr/>
                    <a:lstStyle/>
                    <a:p>
                      <a:pPr algn="ctr"/>
                      <a:r>
                        <a:rPr lang="en-US" sz="1400" dirty="0" smtClean="0"/>
                        <a:t>32.1</a:t>
                      </a:r>
                      <a:r>
                        <a:rPr lang="en-US" sz="1400" baseline="0" dirty="0" smtClean="0"/>
                        <a:t> kWh/pack</a:t>
                      </a:r>
                      <a:endParaRPr lang="en-US" sz="1400" dirty="0"/>
                    </a:p>
                  </a:txBody>
                  <a:tcPr>
                    <a:solidFill>
                      <a:schemeClr val="bg1">
                        <a:lumMod val="85000"/>
                      </a:schemeClr>
                    </a:solidFill>
                  </a:tcPr>
                </a:tc>
              </a:tr>
              <a:tr h="18528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Configuration Options</a:t>
                      </a:r>
                    </a:p>
                  </a:txBody>
                  <a:tcPr>
                    <a:solidFill>
                      <a:schemeClr val="bg1">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53-131 </a:t>
                      </a:r>
                      <a:r>
                        <a:rPr lang="en-US" sz="1400" baseline="0" dirty="0" smtClean="0"/>
                        <a:t>kWh</a:t>
                      </a:r>
                      <a:endParaRPr lang="en-US" sz="1400" dirty="0" smtClean="0"/>
                    </a:p>
                  </a:txBody>
                  <a:tcP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128-321 kWh</a:t>
                      </a:r>
                    </a:p>
                  </a:txBody>
                  <a:tcPr>
                    <a:solidFill>
                      <a:schemeClr val="bg1">
                        <a:lumMod val="85000"/>
                      </a:schemeClr>
                    </a:solidFill>
                  </a:tcPr>
                </a:tc>
              </a:tr>
            </a:tbl>
          </a:graphicData>
        </a:graphic>
      </p:graphicFrame>
      <p:sp>
        <p:nvSpPr>
          <p:cNvPr id="26" name="TextBox 25"/>
          <p:cNvSpPr txBox="1"/>
          <p:nvPr/>
        </p:nvSpPr>
        <p:spPr>
          <a:xfrm>
            <a:off x="7240390" y="1968174"/>
            <a:ext cx="1879608" cy="1077218"/>
          </a:xfrm>
          <a:prstGeom prst="rect">
            <a:avLst/>
          </a:prstGeom>
          <a:noFill/>
        </p:spPr>
        <p:txBody>
          <a:bodyPr wrap="square" rtlCol="0">
            <a:spAutoFit/>
          </a:bodyPr>
          <a:lstStyle/>
          <a:p>
            <a:pPr lvl="0"/>
            <a:r>
              <a:rPr lang="en-US" sz="1400" dirty="0" smtClean="0">
                <a:solidFill>
                  <a:srgbClr val="53595E"/>
                </a:solidFill>
                <a:latin typeface="+mn-lt"/>
                <a:cs typeface="Arial" charset="0"/>
              </a:rPr>
              <a:t>Under-Body</a:t>
            </a:r>
          </a:p>
          <a:p>
            <a:pPr lvl="0"/>
            <a:r>
              <a:rPr lang="en-US" sz="1400" dirty="0" smtClean="0">
                <a:solidFill>
                  <a:srgbClr val="53595E"/>
                </a:solidFill>
                <a:latin typeface="+mn-lt"/>
                <a:cs typeface="Arial" charset="0"/>
              </a:rPr>
              <a:t>Battery Location</a:t>
            </a:r>
          </a:p>
          <a:p>
            <a:pPr lvl="0"/>
            <a:r>
              <a:rPr lang="en-US" sz="1200" dirty="0" smtClean="0">
                <a:solidFill>
                  <a:srgbClr val="00B0F0"/>
                </a:solidFill>
                <a:latin typeface="Calibri"/>
                <a:cs typeface="Arial" charset="0"/>
              </a:rPr>
              <a:t>Easy access</a:t>
            </a:r>
          </a:p>
          <a:p>
            <a:pPr lvl="0"/>
            <a:r>
              <a:rPr lang="en-US" sz="1200" dirty="0" smtClean="0">
                <a:solidFill>
                  <a:srgbClr val="00B0F0"/>
                </a:solidFill>
                <a:latin typeface="Calibri"/>
                <a:cs typeface="Arial" charset="0"/>
              </a:rPr>
              <a:t>Safest placement</a:t>
            </a:r>
          </a:p>
          <a:p>
            <a:pPr lvl="0"/>
            <a:r>
              <a:rPr lang="en-US" sz="1200" dirty="0" smtClean="0">
                <a:solidFill>
                  <a:srgbClr val="00B0F0"/>
                </a:solidFill>
                <a:latin typeface="Calibri"/>
                <a:cs typeface="Arial" charset="0"/>
              </a:rPr>
              <a:t>Better handling</a:t>
            </a:r>
            <a:endParaRPr lang="en-US" sz="1200" dirty="0">
              <a:solidFill>
                <a:srgbClr val="00B0F0"/>
              </a:solidFill>
              <a:latin typeface="Calibri"/>
              <a:cs typeface="Arial" charset="0"/>
            </a:endParaRPr>
          </a:p>
        </p:txBody>
      </p:sp>
      <p:sp>
        <p:nvSpPr>
          <p:cNvPr id="27" name="Freeform 9"/>
          <p:cNvSpPr>
            <a:spLocks/>
          </p:cNvSpPr>
          <p:nvPr/>
        </p:nvSpPr>
        <p:spPr bwMode="gray">
          <a:xfrm rot="16200000">
            <a:off x="6429821" y="1828448"/>
            <a:ext cx="295064" cy="1884894"/>
          </a:xfrm>
          <a:custGeom>
            <a:avLst/>
            <a:gdLst>
              <a:gd name="T0" fmla="*/ 0 w 2112"/>
              <a:gd name="T1" fmla="*/ 2147483647 h 384"/>
              <a:gd name="T2" fmla="*/ 0 w 2112"/>
              <a:gd name="T3" fmla="*/ 0 h 384"/>
              <a:gd name="T4" fmla="*/ 2147483647 w 2112"/>
              <a:gd name="T5" fmla="*/ 0 h 384"/>
              <a:gd name="T6" fmla="*/ 0 60000 65536"/>
              <a:gd name="T7" fmla="*/ 0 60000 65536"/>
              <a:gd name="T8" fmla="*/ 0 60000 65536"/>
              <a:gd name="T9" fmla="*/ 0 w 2112"/>
              <a:gd name="T10" fmla="*/ 0 h 384"/>
              <a:gd name="T11" fmla="*/ 2112 w 2112"/>
              <a:gd name="T12" fmla="*/ 384 h 384"/>
            </a:gdLst>
            <a:ahLst/>
            <a:cxnLst>
              <a:cxn ang="T6">
                <a:pos x="T0" y="T1"/>
              </a:cxn>
              <a:cxn ang="T7">
                <a:pos x="T2" y="T3"/>
              </a:cxn>
              <a:cxn ang="T8">
                <a:pos x="T4" y="T5"/>
              </a:cxn>
            </a:cxnLst>
            <a:rect l="T9" t="T10" r="T11" b="T12"/>
            <a:pathLst>
              <a:path w="2112" h="384">
                <a:moveTo>
                  <a:pt x="0" y="384"/>
                </a:moveTo>
                <a:lnTo>
                  <a:pt x="0" y="0"/>
                </a:lnTo>
                <a:lnTo>
                  <a:pt x="2112" y="0"/>
                </a:lnTo>
              </a:path>
            </a:pathLst>
          </a:custGeom>
          <a:noFill/>
          <a:ln w="12700" cap="rnd" cmpd="sng" algn="ctr">
            <a:solidFill>
              <a:schemeClr val="tx1"/>
            </a:solidFill>
            <a:prstDash val="sysDot"/>
            <a:round/>
            <a:headEnd type="none" w="med" len="med"/>
            <a:tailEnd type="oval" w="sm" len="sm"/>
          </a:ln>
          <a:effectLst/>
        </p:spPr>
        <p:txBody>
          <a:bodyPr>
            <a:prstTxWarp prst="textNoShape">
              <a:avLst/>
            </a:prstTxWarp>
          </a:bodyPr>
          <a:lstStyle/>
          <a:p>
            <a:endParaRPr lang="en-US"/>
          </a:p>
        </p:txBody>
      </p:sp>
      <p:sp>
        <p:nvSpPr>
          <p:cNvPr id="28" name="TextBox 27"/>
          <p:cNvSpPr txBox="1"/>
          <p:nvPr/>
        </p:nvSpPr>
        <p:spPr>
          <a:xfrm>
            <a:off x="6861256" y="3348658"/>
            <a:ext cx="2319815" cy="1046440"/>
          </a:xfrm>
          <a:prstGeom prst="rect">
            <a:avLst/>
          </a:prstGeom>
          <a:noFill/>
        </p:spPr>
        <p:txBody>
          <a:bodyPr wrap="square" rtlCol="0">
            <a:spAutoFit/>
          </a:bodyPr>
          <a:lstStyle/>
          <a:p>
            <a:pPr lvl="0"/>
            <a:r>
              <a:rPr lang="en-US" sz="1400" dirty="0">
                <a:solidFill>
                  <a:srgbClr val="53595E"/>
                </a:solidFill>
                <a:latin typeface="+mn-lt"/>
                <a:cs typeface="Arial" charset="0"/>
              </a:rPr>
              <a:t>B</a:t>
            </a:r>
            <a:r>
              <a:rPr lang="en-US" sz="1400" dirty="0" smtClean="0">
                <a:solidFill>
                  <a:srgbClr val="53595E"/>
                </a:solidFill>
                <a:latin typeface="+mn-lt"/>
                <a:cs typeface="Arial" charset="0"/>
              </a:rPr>
              <a:t>attery pack design</a:t>
            </a:r>
          </a:p>
          <a:p>
            <a:pPr lvl="0"/>
            <a:r>
              <a:rPr lang="en-US" sz="1200" dirty="0" smtClean="0">
                <a:solidFill>
                  <a:srgbClr val="00B0F0"/>
                </a:solidFill>
                <a:latin typeface="Calibri"/>
                <a:cs typeface="Arial" charset="0"/>
              </a:rPr>
              <a:t>Interchangeable </a:t>
            </a:r>
          </a:p>
          <a:p>
            <a:pPr lvl="0"/>
            <a:r>
              <a:rPr lang="en-US" sz="1200" dirty="0">
                <a:solidFill>
                  <a:srgbClr val="00B0F0"/>
                </a:solidFill>
                <a:latin typeface="Calibri"/>
                <a:cs typeface="Arial" charset="0"/>
              </a:rPr>
              <a:t>U</a:t>
            </a:r>
            <a:r>
              <a:rPr lang="en-US" sz="1200" dirty="0" smtClean="0">
                <a:solidFill>
                  <a:srgbClr val="00B0F0"/>
                </a:solidFill>
                <a:latin typeface="Calibri"/>
                <a:cs typeface="Arial" charset="0"/>
              </a:rPr>
              <a:t>pgradable</a:t>
            </a:r>
          </a:p>
          <a:p>
            <a:pPr lvl="0"/>
            <a:r>
              <a:rPr lang="en-US" sz="1200" dirty="0" smtClean="0">
                <a:solidFill>
                  <a:srgbClr val="00B0F0"/>
                </a:solidFill>
                <a:latin typeface="Calibri"/>
                <a:cs typeface="Arial" charset="0"/>
              </a:rPr>
              <a:t>Ruggedized </a:t>
            </a:r>
          </a:p>
          <a:p>
            <a:pPr lvl="0"/>
            <a:r>
              <a:rPr lang="en-US" sz="1200" dirty="0" smtClean="0">
                <a:solidFill>
                  <a:srgbClr val="00B0F0"/>
                </a:solidFill>
                <a:latin typeface="Calibri"/>
                <a:cs typeface="Arial" charset="0"/>
              </a:rPr>
              <a:t>4-10 battery packs/ vehicle</a:t>
            </a:r>
            <a:endParaRPr lang="en-US" sz="1200" dirty="0">
              <a:solidFill>
                <a:srgbClr val="00B0F0"/>
              </a:solidFill>
              <a:latin typeface="Calibri"/>
              <a:cs typeface="Arial" charset="0"/>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03739" y="3058363"/>
            <a:ext cx="1399472" cy="871621"/>
          </a:xfrm>
          <a:prstGeom prst="rect">
            <a:avLst/>
          </a:prstGeom>
        </p:spPr>
      </p:pic>
      <p:cxnSp>
        <p:nvCxnSpPr>
          <p:cNvPr id="18" name="Straight Arrow Connector 17"/>
          <p:cNvCxnSpPr/>
          <p:nvPr/>
        </p:nvCxnSpPr>
        <p:spPr bwMode="auto">
          <a:xfrm flipV="1">
            <a:off x="4715412" y="2672792"/>
            <a:ext cx="349542" cy="515227"/>
          </a:xfrm>
          <a:prstGeom prst="straightConnector1">
            <a:avLst/>
          </a:prstGeom>
          <a:ln>
            <a:headEnd type="triangle" w="med" len="med"/>
            <a:tailEnd type="triangle"/>
          </a:ln>
        </p:spPr>
        <p:style>
          <a:lnRef idx="3">
            <a:schemeClr val="accent1"/>
          </a:lnRef>
          <a:fillRef idx="0">
            <a:schemeClr val="accent1"/>
          </a:fillRef>
          <a:effectRef idx="2">
            <a:schemeClr val="accent1"/>
          </a:effectRef>
          <a:fontRef idx="minor">
            <a:schemeClr val="tx1"/>
          </a:fontRef>
        </p:style>
      </p:cxn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82918" y="3131141"/>
            <a:ext cx="1231158" cy="818635"/>
          </a:xfrm>
          <a:prstGeom prst="rect">
            <a:avLst/>
          </a:prstGeom>
        </p:spPr>
      </p:pic>
      <p:cxnSp>
        <p:nvCxnSpPr>
          <p:cNvPr id="21" name="Straight Arrow Connector 20"/>
          <p:cNvCxnSpPr/>
          <p:nvPr/>
        </p:nvCxnSpPr>
        <p:spPr bwMode="auto">
          <a:xfrm flipH="1" flipV="1">
            <a:off x="5221302" y="2672791"/>
            <a:ext cx="302168" cy="515228"/>
          </a:xfrm>
          <a:prstGeom prst="straightConnector1">
            <a:avLst/>
          </a:prstGeom>
          <a:ln>
            <a:headEnd type="triangle" w="med" len="med"/>
            <a:tailEnd type="triangle"/>
          </a:ln>
        </p:spPr>
        <p:style>
          <a:lnRef idx="3">
            <a:schemeClr val="accent1"/>
          </a:lnRef>
          <a:fillRef idx="0">
            <a:schemeClr val="accent1"/>
          </a:fillRef>
          <a:effectRef idx="2">
            <a:schemeClr val="accent1"/>
          </a:effectRef>
          <a:fontRef idx="minor">
            <a:schemeClr val="tx1"/>
          </a:fontRef>
        </p:style>
      </p:cxnSp>
      <p:sp>
        <p:nvSpPr>
          <p:cNvPr id="29" name="Freeform 9"/>
          <p:cNvSpPr>
            <a:spLocks/>
          </p:cNvSpPr>
          <p:nvPr/>
        </p:nvSpPr>
        <p:spPr bwMode="gray">
          <a:xfrm rot="16200000">
            <a:off x="6606305" y="3023057"/>
            <a:ext cx="223222" cy="1474491"/>
          </a:xfrm>
          <a:custGeom>
            <a:avLst/>
            <a:gdLst>
              <a:gd name="T0" fmla="*/ 0 w 2112"/>
              <a:gd name="T1" fmla="*/ 2147483647 h 384"/>
              <a:gd name="T2" fmla="*/ 0 w 2112"/>
              <a:gd name="T3" fmla="*/ 0 h 384"/>
              <a:gd name="T4" fmla="*/ 2147483647 w 2112"/>
              <a:gd name="T5" fmla="*/ 0 h 384"/>
              <a:gd name="T6" fmla="*/ 0 60000 65536"/>
              <a:gd name="T7" fmla="*/ 0 60000 65536"/>
              <a:gd name="T8" fmla="*/ 0 60000 65536"/>
              <a:gd name="T9" fmla="*/ 0 w 2112"/>
              <a:gd name="T10" fmla="*/ 0 h 384"/>
              <a:gd name="T11" fmla="*/ 2112 w 2112"/>
              <a:gd name="T12" fmla="*/ 384 h 384"/>
            </a:gdLst>
            <a:ahLst/>
            <a:cxnLst>
              <a:cxn ang="T6">
                <a:pos x="T0" y="T1"/>
              </a:cxn>
              <a:cxn ang="T7">
                <a:pos x="T2" y="T3"/>
              </a:cxn>
              <a:cxn ang="T8">
                <a:pos x="T4" y="T5"/>
              </a:cxn>
            </a:cxnLst>
            <a:rect l="T9" t="T10" r="T11" b="T12"/>
            <a:pathLst>
              <a:path w="2112" h="384">
                <a:moveTo>
                  <a:pt x="0" y="384"/>
                </a:moveTo>
                <a:lnTo>
                  <a:pt x="0" y="0"/>
                </a:lnTo>
                <a:lnTo>
                  <a:pt x="2112" y="0"/>
                </a:lnTo>
              </a:path>
            </a:pathLst>
          </a:custGeom>
          <a:noFill/>
          <a:ln w="12700" cap="rnd" cmpd="sng" algn="ctr">
            <a:solidFill>
              <a:schemeClr val="tx1"/>
            </a:solidFill>
            <a:prstDash val="sysDot"/>
            <a:round/>
            <a:headEnd type="none" w="med" len="med"/>
            <a:tailEnd type="oval" w="sm" len="sm"/>
          </a:ln>
          <a:effectLst/>
        </p:spPr>
        <p:txBody>
          <a:bodyPr>
            <a:prstTxWarp prst="textNoShape">
              <a:avLst/>
            </a:prstTxWarp>
          </a:bodyPr>
          <a:lstStyle/>
          <a:p>
            <a:endParaRPr lang="en-US"/>
          </a:p>
        </p:txBody>
      </p:sp>
    </p:spTree>
    <p:extLst>
      <p:ext uri="{BB962C8B-B14F-4D97-AF65-F5344CB8AC3E}">
        <p14:creationId xmlns:p14="http://schemas.microsoft.com/office/powerpoint/2010/main" val="20453183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 y="638767"/>
            <a:ext cx="6781800" cy="382669"/>
          </a:xfrm>
        </p:spPr>
        <p:txBody>
          <a:bodyPr/>
          <a:lstStyle/>
          <a:p>
            <a:r>
              <a:rPr lang="en-US" sz="2200" b="1" dirty="0" smtClean="0"/>
              <a:t>SO LET’S TALK ABOUT POLLUTION</a:t>
            </a:r>
            <a:endParaRPr lang="en-US" sz="2200" b="1" dirty="0"/>
          </a:p>
        </p:txBody>
      </p:sp>
      <p:pic>
        <p:nvPicPr>
          <p:cNvPr id="4" name="Picture 3" descr="BN-CC034_bus-exhaust.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347788"/>
            <a:ext cx="5953748" cy="3911282"/>
          </a:xfrm>
          <a:prstGeom prst="rect">
            <a:avLst/>
          </a:prstGeom>
        </p:spPr>
      </p:pic>
      <p:sp>
        <p:nvSpPr>
          <p:cNvPr id="5" name="TextBox 4"/>
          <p:cNvSpPr txBox="1"/>
          <p:nvPr/>
        </p:nvSpPr>
        <p:spPr>
          <a:xfrm>
            <a:off x="711200" y="5421630"/>
            <a:ext cx="7762240" cy="911019"/>
          </a:xfrm>
          <a:prstGeom prst="rect">
            <a:avLst/>
          </a:prstGeom>
          <a:noFill/>
        </p:spPr>
        <p:txBody>
          <a:bodyPr wrap="square" rtlCol="0" anchor="t" anchorCtr="0">
            <a:spAutoFit/>
          </a:bodyPr>
          <a:lstStyle/>
          <a:p>
            <a:pPr algn="l">
              <a:lnSpc>
                <a:spcPct val="95000"/>
              </a:lnSpc>
            </a:pPr>
            <a:r>
              <a:rPr lang="en-US" sz="2800" dirty="0" smtClean="0">
                <a:solidFill>
                  <a:schemeClr val="tx1"/>
                </a:solidFill>
                <a:latin typeface="Calibri"/>
                <a:cs typeface="Calibri"/>
              </a:rPr>
              <a:t>More buses mean more pollution which means more health issues and increased medical costs</a:t>
            </a:r>
          </a:p>
        </p:txBody>
      </p:sp>
    </p:spTree>
    <p:extLst>
      <p:ext uri="{BB962C8B-B14F-4D97-AF65-F5344CB8AC3E}">
        <p14:creationId xmlns:p14="http://schemas.microsoft.com/office/powerpoint/2010/main" val="1241525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267853" y="1143849"/>
            <a:ext cx="4226560" cy="5306904"/>
            <a:chOff x="152400" y="1524000"/>
            <a:chExt cx="2274530" cy="4308547"/>
          </a:xfrm>
        </p:grpSpPr>
        <p:graphicFrame>
          <p:nvGraphicFramePr>
            <p:cNvPr id="8" name="Content Placeholder 5"/>
            <p:cNvGraphicFramePr>
              <a:graphicFrameLocks/>
            </p:cNvGraphicFramePr>
            <p:nvPr>
              <p:extLst/>
            </p:nvPr>
          </p:nvGraphicFramePr>
          <p:xfrm>
            <a:off x="152400" y="3013147"/>
            <a:ext cx="2209800" cy="2819400"/>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p:cNvGrpSpPr/>
            <p:nvPr/>
          </p:nvGrpSpPr>
          <p:grpSpPr>
            <a:xfrm>
              <a:off x="152400" y="2621146"/>
              <a:ext cx="1896533" cy="529424"/>
              <a:chOff x="228600" y="2697346"/>
              <a:chExt cx="2133600" cy="529424"/>
            </a:xfrm>
          </p:grpSpPr>
          <p:sp>
            <p:nvSpPr>
              <p:cNvPr id="13" name="TextBox 12"/>
              <p:cNvSpPr txBox="1"/>
              <p:nvPr/>
            </p:nvSpPr>
            <p:spPr>
              <a:xfrm>
                <a:off x="228600" y="2697346"/>
                <a:ext cx="2133600" cy="344829"/>
              </a:xfrm>
              <a:prstGeom prst="rect">
                <a:avLst/>
              </a:prstGeom>
              <a:noFill/>
            </p:spPr>
            <p:txBody>
              <a:bodyPr wrap="square" rtlCol="0" anchor="t" anchorCtr="0">
                <a:spAutoFit/>
              </a:bodyPr>
              <a:lstStyle/>
              <a:p>
                <a:pPr algn="l" eaLnBrk="0" hangingPunct="0">
                  <a:lnSpc>
                    <a:spcPct val="90000"/>
                  </a:lnSpc>
                  <a:spcBef>
                    <a:spcPts val="0"/>
                  </a:spcBef>
                  <a:spcAft>
                    <a:spcPts val="0"/>
                  </a:spcAft>
                  <a:buClr>
                    <a:schemeClr val="tx1"/>
                  </a:buClr>
                  <a:buSzPct val="100000"/>
                </a:pPr>
                <a:r>
                  <a:rPr lang="en-US" sz="2400" dirty="0" smtClean="0">
                    <a:solidFill>
                      <a:schemeClr val="tx1"/>
                    </a:solidFill>
                    <a:latin typeface="Calibri"/>
                    <a:cs typeface="Calibri"/>
                  </a:rPr>
                  <a:t>Tailpipe Emissions</a:t>
                </a:r>
              </a:p>
            </p:txBody>
          </p:sp>
          <p:sp>
            <p:nvSpPr>
              <p:cNvPr id="14" name="TextBox 13"/>
              <p:cNvSpPr txBox="1"/>
              <p:nvPr/>
            </p:nvSpPr>
            <p:spPr>
              <a:xfrm>
                <a:off x="228600" y="2936947"/>
                <a:ext cx="2133600" cy="289823"/>
              </a:xfrm>
              <a:prstGeom prst="rect">
                <a:avLst/>
              </a:prstGeom>
              <a:noFill/>
            </p:spPr>
            <p:txBody>
              <a:bodyPr wrap="square" rtlCol="0" anchor="b" anchorCtr="0">
                <a:spAutoFit/>
              </a:bodyPr>
              <a:lstStyle/>
              <a:p>
                <a:pPr algn="l">
                  <a:lnSpc>
                    <a:spcPct val="90000"/>
                  </a:lnSpc>
                  <a:spcBef>
                    <a:spcPts val="0"/>
                  </a:spcBef>
                  <a:spcAft>
                    <a:spcPts val="0"/>
                  </a:spcAft>
                </a:pPr>
                <a:r>
                  <a:rPr lang="en-US" sz="1400" dirty="0" smtClean="0">
                    <a:solidFill>
                      <a:schemeClr val="tx1">
                        <a:lumMod val="65000"/>
                        <a:lumOff val="35000"/>
                      </a:schemeClr>
                    </a:solidFill>
                    <a:latin typeface="Calibri"/>
                    <a:cs typeface="Calibri"/>
                  </a:rPr>
                  <a:t>Annual lbs C0</a:t>
                </a:r>
                <a:r>
                  <a:rPr lang="en-US" sz="1400" baseline="-25000" dirty="0" smtClean="0">
                    <a:solidFill>
                      <a:schemeClr val="tx1">
                        <a:lumMod val="65000"/>
                        <a:lumOff val="35000"/>
                      </a:schemeClr>
                    </a:solidFill>
                    <a:latin typeface="Calibri"/>
                    <a:cs typeface="Calibri"/>
                  </a:rPr>
                  <a:t>2</a:t>
                </a:r>
              </a:p>
            </p:txBody>
          </p:sp>
        </p:grpSp>
        <p:grpSp>
          <p:nvGrpSpPr>
            <p:cNvPr id="10" name="Group 9"/>
            <p:cNvGrpSpPr/>
            <p:nvPr/>
          </p:nvGrpSpPr>
          <p:grpSpPr>
            <a:xfrm>
              <a:off x="1524000" y="1524000"/>
              <a:ext cx="902930" cy="1524000"/>
              <a:chOff x="1524000" y="1600200"/>
              <a:chExt cx="902930" cy="1524000"/>
            </a:xfrm>
          </p:grpSpPr>
          <p:sp>
            <p:nvSpPr>
              <p:cNvPr id="11" name="Oval 10"/>
              <p:cNvSpPr/>
              <p:nvPr/>
            </p:nvSpPr>
            <p:spPr bwMode="gray">
              <a:xfrm>
                <a:off x="1524000" y="1600200"/>
                <a:ext cx="902930" cy="902930"/>
              </a:xfrm>
              <a:prstGeom prst="ellipse">
                <a:avLst/>
              </a:prstGeom>
              <a:solidFill>
                <a:schemeClr val="tx1"/>
              </a:solidFill>
              <a:ln w="28575" cap="rnd" cmpd="sng" algn="ctr">
                <a:solidFill>
                  <a:schemeClr val="accent5"/>
                </a:solidFill>
                <a:prstDash val="solid"/>
                <a:round/>
                <a:headEnd type="none" w="med" len="med"/>
                <a:tailEnd type="none" w="med" len="med"/>
              </a:ln>
              <a:effectLst/>
            </p:spPr>
            <p:txBody>
              <a:bodyPr vert="horz" wrap="none" lIns="91440" tIns="45720" rIns="91440" bIns="91440" numCol="1" rtlCol="0" anchor="ctr" anchorCtr="0" compatLnSpc="1">
                <a:prstTxWarp prst="textNoShape">
                  <a:avLst/>
                </a:prstTxWarp>
              </a:bodyPr>
              <a:lstStyle/>
              <a:p>
                <a:pPr algn="ctr">
                  <a:lnSpc>
                    <a:spcPct val="95000"/>
                  </a:lnSpc>
                </a:pPr>
                <a:r>
                  <a:rPr lang="en-US" sz="2000" dirty="0" smtClean="0">
                    <a:gradFill flip="none" rotWithShape="1">
                      <a:gsLst>
                        <a:gs pos="31000">
                          <a:schemeClr val="accent3">
                            <a:lumMod val="75000"/>
                          </a:schemeClr>
                        </a:gs>
                        <a:gs pos="65000">
                          <a:schemeClr val="bg1"/>
                        </a:gs>
                      </a:gsLst>
                      <a:lin ang="16200000" scaled="0"/>
                      <a:tileRect/>
                    </a:gradFill>
                    <a:latin typeface="Calibri"/>
                    <a:cs typeface="Calibri"/>
                  </a:rPr>
                  <a:t>100+%</a:t>
                </a:r>
              </a:p>
            </p:txBody>
          </p:sp>
          <p:cxnSp>
            <p:nvCxnSpPr>
              <p:cNvPr id="12" name="Straight Connector 11"/>
              <p:cNvCxnSpPr/>
              <p:nvPr/>
            </p:nvCxnSpPr>
            <p:spPr bwMode="auto">
              <a:xfrm>
                <a:off x="1975465" y="2590800"/>
                <a:ext cx="0" cy="533400"/>
              </a:xfrm>
              <a:prstGeom prst="line">
                <a:avLst/>
              </a:prstGeom>
              <a:noFill/>
              <a:ln w="12700" cap="rnd" cmpd="sng" algn="ctr">
                <a:solidFill>
                  <a:schemeClr val="tx1"/>
                </a:solidFill>
                <a:prstDash val="sysDot"/>
                <a:round/>
                <a:headEnd type="none" w="med" len="med"/>
                <a:tailEnd type="oval" w="sm" len="sm"/>
              </a:ln>
              <a:effectLst/>
            </p:spPr>
          </p:cxnSp>
        </p:grpSp>
      </p:grpSp>
      <p:sp>
        <p:nvSpPr>
          <p:cNvPr id="3" name="Title 2"/>
          <p:cNvSpPr>
            <a:spLocks noGrp="1"/>
          </p:cNvSpPr>
          <p:nvPr>
            <p:ph type="title"/>
          </p:nvPr>
        </p:nvSpPr>
        <p:spPr/>
        <p:txBody>
          <a:bodyPr/>
          <a:lstStyle/>
          <a:p>
            <a:endParaRPr lang="en-US" dirty="0"/>
          </a:p>
        </p:txBody>
      </p:sp>
      <p:sp>
        <p:nvSpPr>
          <p:cNvPr id="42" name="Title 1"/>
          <p:cNvSpPr txBox="1">
            <a:spLocks/>
          </p:cNvSpPr>
          <p:nvPr/>
        </p:nvSpPr>
        <p:spPr bwMode="black">
          <a:xfrm>
            <a:off x="-18473" y="517394"/>
            <a:ext cx="6800273" cy="584775"/>
          </a:xfrm>
          <a:prstGeom prst="rect">
            <a:avLst/>
          </a:prstGeom>
          <a:solidFill>
            <a:srgbClr val="000000"/>
          </a:solidFill>
          <a:ln w="9525">
            <a:noFill/>
            <a:miter lim="800000"/>
            <a:headEnd/>
            <a:tailEnd/>
          </a:ln>
        </p:spPr>
        <p:txBody>
          <a:bodyPr vert="horz" wrap="square" lIns="91440" tIns="45720" rIns="182880" bIns="45720" numCol="1" anchor="ctr" anchorCtr="0" compatLnSpc="1">
            <a:prstTxWarp prst="textNoShape">
              <a:avLst/>
            </a:prstTxWarp>
            <a:spAutoFit/>
          </a:bodyPr>
          <a:lstStyle>
            <a:lvl1pPr algn="r" rtl="0" eaLnBrk="0" fontAlgn="base" hangingPunct="0">
              <a:lnSpc>
                <a:spcPct val="80000"/>
              </a:lnSpc>
              <a:spcBef>
                <a:spcPct val="0"/>
              </a:spcBef>
              <a:spcAft>
                <a:spcPct val="0"/>
              </a:spcAft>
              <a:defRPr sz="2000" b="0" i="0" cap="none" spc="0" baseline="0">
                <a:solidFill>
                  <a:schemeClr val="bg1"/>
                </a:solidFill>
                <a:effectLst/>
                <a:latin typeface="Calibri Light"/>
                <a:ea typeface="ＭＳ Ｐゴシック" charset="-128"/>
                <a:cs typeface="Calibri Light"/>
              </a:defRPr>
            </a:lvl1pPr>
            <a:lvl2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2pPr>
            <a:lvl3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3pPr>
            <a:lvl4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4pPr>
            <a:lvl5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5pPr>
            <a:lvl6pPr marL="457200" algn="l" rtl="0" fontAlgn="base">
              <a:lnSpc>
                <a:spcPct val="95000"/>
              </a:lnSpc>
              <a:spcBef>
                <a:spcPct val="0"/>
              </a:spcBef>
              <a:spcAft>
                <a:spcPct val="0"/>
              </a:spcAft>
              <a:defRPr sz="2200">
                <a:solidFill>
                  <a:schemeClr val="bg1"/>
                </a:solidFill>
                <a:latin typeface="Arial" pitchFamily="23" charset="0"/>
              </a:defRPr>
            </a:lvl6pPr>
            <a:lvl7pPr marL="914400" algn="l" rtl="0" fontAlgn="base">
              <a:lnSpc>
                <a:spcPct val="95000"/>
              </a:lnSpc>
              <a:spcBef>
                <a:spcPct val="0"/>
              </a:spcBef>
              <a:spcAft>
                <a:spcPct val="0"/>
              </a:spcAft>
              <a:defRPr sz="2200">
                <a:solidFill>
                  <a:schemeClr val="bg1"/>
                </a:solidFill>
                <a:latin typeface="Arial" pitchFamily="23" charset="0"/>
              </a:defRPr>
            </a:lvl7pPr>
            <a:lvl8pPr marL="1371600" algn="l" rtl="0" fontAlgn="base">
              <a:lnSpc>
                <a:spcPct val="95000"/>
              </a:lnSpc>
              <a:spcBef>
                <a:spcPct val="0"/>
              </a:spcBef>
              <a:spcAft>
                <a:spcPct val="0"/>
              </a:spcAft>
              <a:defRPr sz="2200">
                <a:solidFill>
                  <a:schemeClr val="bg1"/>
                </a:solidFill>
                <a:latin typeface="Arial" pitchFamily="23" charset="0"/>
              </a:defRPr>
            </a:lvl8pPr>
            <a:lvl9pPr marL="1828800" algn="l" rtl="0" fontAlgn="base">
              <a:lnSpc>
                <a:spcPct val="95000"/>
              </a:lnSpc>
              <a:spcBef>
                <a:spcPct val="0"/>
              </a:spcBef>
              <a:spcAft>
                <a:spcPct val="0"/>
              </a:spcAft>
              <a:defRPr sz="2200">
                <a:solidFill>
                  <a:schemeClr val="bg1"/>
                </a:solidFill>
                <a:latin typeface="Arial" pitchFamily="23" charset="0"/>
              </a:defRPr>
            </a:lvl9pPr>
          </a:lstStyle>
          <a:p>
            <a:r>
              <a:rPr lang="en-US" b="1" kern="0" dirty="0" smtClean="0">
                <a:latin typeface="Calibri Light" panose="020F0302020204030204" pitchFamily="34" charset="0"/>
              </a:rPr>
              <a:t> DON’T EVEN COMPARE TO EV CNG AND DIESEL </a:t>
            </a:r>
            <a:r>
              <a:rPr lang="en-US" dirty="0" smtClean="0">
                <a:latin typeface="Calibri Light" panose="020F0302020204030204" pitchFamily="34" charset="0"/>
                <a:cs typeface="Calibri"/>
              </a:rPr>
              <a:t>C0</a:t>
            </a:r>
            <a:r>
              <a:rPr lang="en-US" baseline="-25000" dirty="0" smtClean="0">
                <a:latin typeface="Calibri Light" panose="020F0302020204030204" pitchFamily="34" charset="0"/>
                <a:cs typeface="Calibri"/>
              </a:rPr>
              <a:t>2  </a:t>
            </a:r>
            <a:r>
              <a:rPr lang="en-US" b="1" kern="0" dirty="0" smtClean="0">
                <a:latin typeface="Calibri Light" panose="020F0302020204030204" pitchFamily="34" charset="0"/>
                <a:cs typeface="Calibri"/>
              </a:rPr>
              <a:t>NO </a:t>
            </a:r>
            <a:r>
              <a:rPr lang="en-US" b="1" kern="0" dirty="0" smtClean="0">
                <a:latin typeface="Calibri Light" panose="020F0302020204030204" pitchFamily="34" charset="0"/>
              </a:rPr>
              <a:t>COMPARISON </a:t>
            </a:r>
            <a:r>
              <a:rPr lang="en-US" b="1" kern="0" dirty="0">
                <a:latin typeface="Calibri Light" panose="020F0302020204030204" pitchFamily="34" charset="0"/>
              </a:rPr>
              <a:t>TO EV </a:t>
            </a:r>
            <a:endParaRPr lang="en-US" baseline="-25000" dirty="0">
              <a:latin typeface="Calibri Light" panose="020F0302020204030204" pitchFamily="34" charset="0"/>
              <a:cs typeface="Calibri"/>
            </a:endParaRPr>
          </a:p>
        </p:txBody>
      </p:sp>
      <p:sp>
        <p:nvSpPr>
          <p:cNvPr id="4" name="TextBox 3"/>
          <p:cNvSpPr txBox="1"/>
          <p:nvPr/>
        </p:nvSpPr>
        <p:spPr>
          <a:xfrm>
            <a:off x="174171" y="6604002"/>
            <a:ext cx="4187365" cy="238527"/>
          </a:xfrm>
          <a:prstGeom prst="rect">
            <a:avLst/>
          </a:prstGeom>
          <a:noFill/>
        </p:spPr>
        <p:txBody>
          <a:bodyPr wrap="none" rtlCol="0" anchor="t" anchorCtr="0">
            <a:spAutoFit/>
          </a:bodyPr>
          <a:lstStyle/>
          <a:p>
            <a:pPr algn="l">
              <a:lnSpc>
                <a:spcPct val="95000"/>
              </a:lnSpc>
            </a:pPr>
            <a:r>
              <a:rPr lang="en-US" sz="1000" dirty="0" smtClean="0">
                <a:solidFill>
                  <a:schemeClr val="tx2">
                    <a:lumMod val="75000"/>
                  </a:schemeClr>
                </a:solidFill>
                <a:latin typeface="Calibri"/>
                <a:cs typeface="Calibri"/>
              </a:rPr>
              <a:t>D=Diesel, DH=Diesel Hybrid, CNG= Compressed Natural Gas, Pro=Proterra EV</a:t>
            </a:r>
          </a:p>
        </p:txBody>
      </p:sp>
    </p:spTree>
    <p:extLst>
      <p:ext uri="{BB962C8B-B14F-4D97-AF65-F5344CB8AC3E}">
        <p14:creationId xmlns:p14="http://schemas.microsoft.com/office/powerpoint/2010/main" val="2627872953"/>
      </p:ext>
    </p:extLst>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32810"/>
            <a:ext cx="6781800" cy="353943"/>
          </a:xfrm>
        </p:spPr>
        <p:txBody>
          <a:bodyPr/>
          <a:lstStyle/>
          <a:p>
            <a:r>
              <a:rPr lang="en-US" sz="2000" b="1" dirty="0" smtClean="0"/>
              <a:t>A BATTERY-ELECTRIC BUS USES ELECTRICITY FROM FOSSIL FUELS</a:t>
            </a:r>
            <a:endParaRPr lang="en-US" sz="20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739555"/>
            <a:ext cx="9144000" cy="3378889"/>
          </a:xfrm>
          <a:prstGeom prst="rect">
            <a:avLst/>
          </a:prstGeom>
        </p:spPr>
      </p:pic>
      <p:sp>
        <p:nvSpPr>
          <p:cNvPr id="3" name="TextBox 2"/>
          <p:cNvSpPr txBox="1"/>
          <p:nvPr/>
        </p:nvSpPr>
        <p:spPr>
          <a:xfrm>
            <a:off x="1148080" y="4926083"/>
            <a:ext cx="7559040" cy="384721"/>
          </a:xfrm>
          <a:prstGeom prst="rect">
            <a:avLst/>
          </a:prstGeom>
          <a:noFill/>
        </p:spPr>
        <p:txBody>
          <a:bodyPr wrap="square" rtlCol="0" anchor="t" anchorCtr="0">
            <a:spAutoFit/>
          </a:bodyPr>
          <a:lstStyle/>
          <a:p>
            <a:pPr algn="l">
              <a:lnSpc>
                <a:spcPct val="95000"/>
              </a:lnSpc>
            </a:pPr>
            <a:r>
              <a:rPr lang="en-US" sz="2000" dirty="0" smtClean="0">
                <a:solidFill>
                  <a:schemeClr val="tx1"/>
                </a:solidFill>
                <a:latin typeface="Calibri"/>
                <a:cs typeface="Calibri"/>
              </a:rPr>
              <a:t>To be good stewards of our remaining fossil fuels, use CNG wisely.</a:t>
            </a:r>
          </a:p>
        </p:txBody>
      </p:sp>
    </p:spTree>
    <p:extLst>
      <p:ext uri="{BB962C8B-B14F-4D97-AF65-F5344CB8AC3E}">
        <p14:creationId xmlns:p14="http://schemas.microsoft.com/office/powerpoint/2010/main" val="3382758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1421532" y="802008"/>
            <a:ext cx="4743450" cy="1204176"/>
          </a:xfrm>
        </p:spPr>
        <p:txBody>
          <a:bodyPr/>
          <a:lstStyle/>
          <a:p>
            <a:r>
              <a:rPr lang="en-US" sz="2100" dirty="0">
                <a:solidFill>
                  <a:srgbClr val="000000"/>
                </a:solidFill>
              </a:rPr>
              <a:t>TIME TO </a:t>
            </a:r>
            <a:r>
              <a:rPr lang="en-US" dirty="0" smtClean="0">
                <a:solidFill>
                  <a:srgbClr val="42AD5F"/>
                </a:solidFill>
              </a:rPr>
              <a:t>REIMAGINE</a:t>
            </a:r>
            <a:endParaRPr lang="en-US" dirty="0">
              <a:solidFill>
                <a:srgbClr val="42AD5F"/>
              </a:solidFill>
            </a:endParaRPr>
          </a:p>
        </p:txBody>
      </p:sp>
      <p:sp>
        <p:nvSpPr>
          <p:cNvPr id="18" name="Text Placeholder 17"/>
          <p:cNvSpPr>
            <a:spLocks noGrp="1"/>
          </p:cNvSpPr>
          <p:nvPr>
            <p:ph type="body" idx="10"/>
          </p:nvPr>
        </p:nvSpPr>
        <p:spPr>
          <a:xfrm>
            <a:off x="0" y="1814004"/>
            <a:ext cx="6164982" cy="369332"/>
          </a:xfrm>
        </p:spPr>
        <p:txBody>
          <a:bodyPr/>
          <a:lstStyle/>
          <a:p>
            <a:r>
              <a:rPr lang="en-US" b="1" dirty="0"/>
              <a:t>BUS TRANSIT</a:t>
            </a:r>
          </a:p>
        </p:txBody>
      </p:sp>
      <p:grpSp>
        <p:nvGrpSpPr>
          <p:cNvPr id="11" name="Group 10"/>
          <p:cNvGrpSpPr/>
          <p:nvPr/>
        </p:nvGrpSpPr>
        <p:grpSpPr>
          <a:xfrm>
            <a:off x="1531622" y="2314575"/>
            <a:ext cx="1943100" cy="3200400"/>
            <a:chOff x="5486400" y="1752600"/>
            <a:chExt cx="2590800" cy="4267200"/>
          </a:xfrm>
        </p:grpSpPr>
        <p:sp>
          <p:nvSpPr>
            <p:cNvPr id="12" name="TextBox 11"/>
            <p:cNvSpPr txBox="1"/>
            <p:nvPr/>
          </p:nvSpPr>
          <p:spPr>
            <a:xfrm>
              <a:off x="5486400" y="2283596"/>
              <a:ext cx="2590800" cy="2934820"/>
            </a:xfrm>
            <a:prstGeom prst="rect">
              <a:avLst/>
            </a:prstGeom>
            <a:noFill/>
          </p:spPr>
          <p:txBody>
            <a:bodyPr wrap="square" rtlCol="0" anchor="ctr" anchorCtr="0">
              <a:spAutoFit/>
            </a:bodyPr>
            <a:lstStyle/>
            <a:p>
              <a:pPr>
                <a:lnSpc>
                  <a:spcPct val="95000"/>
                </a:lnSpc>
                <a:spcAft>
                  <a:spcPts val="1125"/>
                </a:spcAft>
              </a:pPr>
              <a:r>
                <a:rPr lang="en-US" sz="1600" dirty="0">
                  <a:solidFill>
                    <a:schemeClr val="tx1"/>
                  </a:solidFill>
                  <a:latin typeface="Calibri"/>
                  <a:cs typeface="Calibri"/>
                </a:rPr>
                <a:t>CLEAN</a:t>
              </a:r>
            </a:p>
            <a:p>
              <a:pPr>
                <a:lnSpc>
                  <a:spcPct val="95000"/>
                </a:lnSpc>
                <a:spcAft>
                  <a:spcPts val="1125"/>
                </a:spcAft>
              </a:pPr>
              <a:r>
                <a:rPr lang="en-US" sz="1600" dirty="0">
                  <a:solidFill>
                    <a:schemeClr val="tx1"/>
                  </a:solidFill>
                  <a:latin typeface="Calibri"/>
                  <a:cs typeface="Calibri"/>
                </a:rPr>
                <a:t>QUIET</a:t>
              </a:r>
            </a:p>
            <a:p>
              <a:pPr>
                <a:lnSpc>
                  <a:spcPct val="95000"/>
                </a:lnSpc>
                <a:spcAft>
                  <a:spcPts val="1125"/>
                </a:spcAft>
              </a:pPr>
              <a:r>
                <a:rPr lang="en-US" sz="1600" dirty="0">
                  <a:solidFill>
                    <a:schemeClr val="tx1"/>
                  </a:solidFill>
                  <a:latin typeface="Calibri"/>
                  <a:cs typeface="Calibri"/>
                </a:rPr>
                <a:t>LIGHT</a:t>
              </a:r>
            </a:p>
            <a:p>
              <a:pPr>
                <a:lnSpc>
                  <a:spcPct val="95000"/>
                </a:lnSpc>
                <a:spcAft>
                  <a:spcPts val="1125"/>
                </a:spcAft>
              </a:pPr>
              <a:r>
                <a:rPr lang="en-US" sz="1600" dirty="0">
                  <a:solidFill>
                    <a:schemeClr val="tx1"/>
                  </a:solidFill>
                  <a:latin typeface="Calibri"/>
                  <a:cs typeface="Calibri"/>
                </a:rPr>
                <a:t>SPACIOUS</a:t>
              </a:r>
            </a:p>
            <a:p>
              <a:pPr>
                <a:lnSpc>
                  <a:spcPct val="95000"/>
                </a:lnSpc>
                <a:spcAft>
                  <a:spcPts val="1125"/>
                </a:spcAft>
              </a:pPr>
              <a:r>
                <a:rPr lang="en-US" sz="1600" dirty="0">
                  <a:solidFill>
                    <a:schemeClr val="tx1"/>
                  </a:solidFill>
                  <a:latin typeface="Calibri"/>
                  <a:cs typeface="Calibri"/>
                </a:rPr>
                <a:t>COST EFFICIENT</a:t>
              </a:r>
            </a:p>
            <a:p>
              <a:pPr>
                <a:lnSpc>
                  <a:spcPct val="95000"/>
                </a:lnSpc>
                <a:spcAft>
                  <a:spcPts val="1125"/>
                </a:spcAft>
              </a:pPr>
              <a:r>
                <a:rPr lang="en-US" sz="1600" dirty="0">
                  <a:solidFill>
                    <a:schemeClr val="tx1"/>
                  </a:solidFill>
                  <a:latin typeface="Calibri"/>
                  <a:cs typeface="Calibri"/>
                </a:rPr>
                <a:t>EASY TO MAINTAIN</a:t>
              </a:r>
            </a:p>
          </p:txBody>
        </p:sp>
        <p:cxnSp>
          <p:nvCxnSpPr>
            <p:cNvPr id="13" name="Straight Connector 12"/>
            <p:cNvCxnSpPr/>
            <p:nvPr/>
          </p:nvCxnSpPr>
          <p:spPr bwMode="auto">
            <a:xfrm>
              <a:off x="5486400" y="1752600"/>
              <a:ext cx="0" cy="4267200"/>
            </a:xfrm>
            <a:prstGeom prst="line">
              <a:avLst/>
            </a:prstGeom>
            <a:noFill/>
            <a:ln w="12700" cap="rnd" cmpd="sng" algn="ctr">
              <a:solidFill>
                <a:schemeClr val="tx1"/>
              </a:solidFill>
              <a:prstDash val="sysDot"/>
              <a:round/>
              <a:headEnd type="none" w="med" len="med"/>
              <a:tailEnd type="oval" w="sm" len="sm"/>
            </a:ln>
            <a:effectLst/>
          </p:spPr>
        </p:cxnSp>
      </p:gr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74721" y="2314575"/>
            <a:ext cx="5079658" cy="3060065"/>
          </a:xfrm>
          <a:prstGeom prst="rect">
            <a:avLst/>
          </a:prstGeom>
          <a:ln w="38100">
            <a:solidFill>
              <a:schemeClr val="accent1"/>
            </a:solidFill>
          </a:ln>
        </p:spPr>
      </p:pic>
    </p:spTree>
    <p:extLst>
      <p:ext uri="{BB962C8B-B14F-4D97-AF65-F5344CB8AC3E}">
        <p14:creationId xmlns:p14="http://schemas.microsoft.com/office/powerpoint/2010/main" val="357820375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p:nvPr/>
        </p:nvPicPr>
        <p:blipFill rotWithShape="1">
          <a:blip r:embed="rId3" cstate="email">
            <a:extLst>
              <a:ext uri="{28A0092B-C50C-407E-A947-70E740481C1C}">
                <a14:useLocalDpi xmlns:a14="http://schemas.microsoft.com/office/drawing/2010/main"/>
              </a:ext>
            </a:extLst>
          </a:blip>
          <a:srcRect/>
          <a:stretch/>
        </p:blipFill>
        <p:spPr bwMode="auto">
          <a:xfrm>
            <a:off x="317051" y="4343842"/>
            <a:ext cx="887425" cy="995053"/>
          </a:xfrm>
          <a:prstGeom prst="rect">
            <a:avLst/>
          </a:prstGeom>
          <a:ln>
            <a:noFill/>
          </a:ln>
          <a:extLst>
            <a:ext uri="{53640926-AAD7-44D8-BBD7-CCE9431645EC}">
              <a14:shadowObscured xmlns:a14="http://schemas.microsoft.com/office/drawing/2010/main"/>
            </a:ext>
          </a:extLst>
        </p:spPr>
      </p:pic>
      <p:sp>
        <p:nvSpPr>
          <p:cNvPr id="69" name="Rectangle 68"/>
          <p:cNvSpPr/>
          <p:nvPr/>
        </p:nvSpPr>
        <p:spPr bwMode="gray">
          <a:xfrm>
            <a:off x="348885" y="5322476"/>
            <a:ext cx="8536753" cy="1092179"/>
          </a:xfrm>
          <a:prstGeom prst="rect">
            <a:avLst/>
          </a:prstGeom>
          <a:solidFill>
            <a:schemeClr val="bg1"/>
          </a:solidFill>
          <a:ln w="38100" cap="rnd" cmpd="sng" algn="ctr">
            <a:noFill/>
            <a:prstDash val="solid"/>
            <a:round/>
            <a:headEnd type="none" w="med" len="med"/>
            <a:tailEnd type="none" w="med" len="med"/>
          </a:ln>
          <a:effectLst/>
        </p:spPr>
        <p:txBody>
          <a:bodyPr vert="horz" wrap="square" lIns="91440" tIns="45720" rIns="91440" bIns="91440" numCol="1" rtlCol="0" anchor="t" anchorCtr="0" compatLnSpc="1">
            <a:prstTxWarp prst="textNoShape">
              <a:avLst/>
            </a:prstTxWarp>
          </a:bodyPr>
          <a:lstStyle/>
          <a:p>
            <a:pPr algn="l">
              <a:lnSpc>
                <a:spcPct val="95000"/>
              </a:lnSpc>
            </a:pPr>
            <a:r>
              <a:rPr lang="en-US" sz="2000" dirty="0" smtClean="0">
                <a:solidFill>
                  <a:schemeClr val="tx1"/>
                </a:solidFill>
                <a:latin typeface="Calibri" panose="020F0502020204030204" pitchFamily="34" charset="0"/>
                <a:cs typeface="Calibri Light"/>
              </a:rPr>
              <a:t>Solid Financial Backing</a:t>
            </a:r>
          </a:p>
        </p:txBody>
      </p:sp>
      <p:sp>
        <p:nvSpPr>
          <p:cNvPr id="2" name="Title 1"/>
          <p:cNvSpPr>
            <a:spLocks noGrp="1"/>
          </p:cNvSpPr>
          <p:nvPr>
            <p:ph type="title"/>
          </p:nvPr>
        </p:nvSpPr>
        <p:spPr/>
        <p:txBody>
          <a:bodyPr/>
          <a:lstStyle/>
          <a:p>
            <a:endParaRPr lang="en-US" dirty="0"/>
          </a:p>
        </p:txBody>
      </p:sp>
      <p:sp>
        <p:nvSpPr>
          <p:cNvPr id="4" name="Content Placeholder 3"/>
          <p:cNvSpPr>
            <a:spLocks noGrp="1"/>
          </p:cNvSpPr>
          <p:nvPr>
            <p:ph idx="1"/>
          </p:nvPr>
        </p:nvSpPr>
        <p:spPr>
          <a:xfrm>
            <a:off x="303197" y="1333594"/>
            <a:ext cx="8411312" cy="2549929"/>
          </a:xfrm>
          <a:ln w="38100">
            <a:noFill/>
          </a:ln>
        </p:spPr>
        <p:txBody>
          <a:bodyPr/>
          <a:lstStyle/>
          <a:p>
            <a:r>
              <a:rPr lang="en-US" sz="1800" dirty="0" smtClean="0">
                <a:solidFill>
                  <a:schemeClr val="tx1"/>
                </a:solidFill>
              </a:rPr>
              <a:t>Founded in 2004</a:t>
            </a:r>
          </a:p>
          <a:p>
            <a:r>
              <a:rPr lang="en-US" sz="1800" dirty="0">
                <a:solidFill>
                  <a:schemeClr val="tx1"/>
                </a:solidFill>
              </a:rPr>
              <a:t>O</a:t>
            </a:r>
            <a:r>
              <a:rPr lang="en-US" sz="1800" dirty="0" smtClean="0">
                <a:solidFill>
                  <a:schemeClr val="tx1"/>
                </a:solidFill>
              </a:rPr>
              <a:t>ffices and manufacturing in CA and SC</a:t>
            </a:r>
          </a:p>
          <a:p>
            <a:r>
              <a:rPr lang="en-US" sz="1800" dirty="0" smtClean="0">
                <a:solidFill>
                  <a:schemeClr val="tx1"/>
                </a:solidFill>
              </a:rPr>
              <a:t>200 </a:t>
            </a:r>
            <a:r>
              <a:rPr lang="en-US" sz="1800" dirty="0">
                <a:solidFill>
                  <a:schemeClr val="tx1"/>
                </a:solidFill>
              </a:rPr>
              <a:t>e</a:t>
            </a:r>
            <a:r>
              <a:rPr lang="en-US" sz="1800" dirty="0" smtClean="0">
                <a:solidFill>
                  <a:schemeClr val="tx1"/>
                </a:solidFill>
              </a:rPr>
              <a:t>mployees, strong executive </a:t>
            </a:r>
            <a:r>
              <a:rPr lang="en-US" sz="1800" dirty="0">
                <a:solidFill>
                  <a:schemeClr val="tx1"/>
                </a:solidFill>
              </a:rPr>
              <a:t>m</a:t>
            </a:r>
            <a:r>
              <a:rPr lang="en-US" sz="1800" dirty="0" smtClean="0">
                <a:solidFill>
                  <a:schemeClr val="tx1"/>
                </a:solidFill>
              </a:rPr>
              <a:t>anagement team</a:t>
            </a:r>
          </a:p>
          <a:p>
            <a:r>
              <a:rPr lang="en-US" sz="1800" dirty="0" smtClean="0">
                <a:solidFill>
                  <a:schemeClr val="tx1"/>
                </a:solidFill>
              </a:rPr>
              <a:t>Backed by industry-leading VC and corporate investors</a:t>
            </a:r>
          </a:p>
          <a:p>
            <a:r>
              <a:rPr lang="en-US" sz="1800" dirty="0" smtClean="0">
                <a:solidFill>
                  <a:schemeClr val="tx1"/>
                </a:solidFill>
              </a:rPr>
              <a:t>16 </a:t>
            </a:r>
            <a:r>
              <a:rPr lang="en-US" sz="1800" dirty="0" smtClean="0">
                <a:solidFill>
                  <a:schemeClr val="tx1"/>
                </a:solidFill>
              </a:rPr>
              <a:t>customers; </a:t>
            </a:r>
            <a:r>
              <a:rPr lang="en-US" sz="1800" dirty="0" smtClean="0">
                <a:solidFill>
                  <a:schemeClr val="tx1"/>
                </a:solidFill>
              </a:rPr>
              <a:t>155 </a:t>
            </a:r>
            <a:r>
              <a:rPr lang="en-US" sz="1800" dirty="0" smtClean="0">
                <a:solidFill>
                  <a:schemeClr val="tx1"/>
                </a:solidFill>
              </a:rPr>
              <a:t>firm orders; 312 contracted options</a:t>
            </a:r>
          </a:p>
          <a:p>
            <a:r>
              <a:rPr lang="en-US" sz="1800" dirty="0" smtClean="0">
                <a:solidFill>
                  <a:schemeClr val="tx1"/>
                </a:solidFill>
              </a:rPr>
              <a:t>&gt;60 vehicles delivered; &gt;2,00,000 service miles</a:t>
            </a:r>
          </a:p>
          <a:p>
            <a:r>
              <a:rPr lang="en-US" sz="1800" dirty="0" smtClean="0">
                <a:solidFill>
                  <a:schemeClr val="tx1"/>
                </a:solidFill>
              </a:rPr>
              <a:t>&gt;8,300,000 pounds of C02 emissions avoided</a:t>
            </a:r>
          </a:p>
        </p:txBody>
      </p:sp>
      <p:sp>
        <p:nvSpPr>
          <p:cNvPr id="6" name="Title 1"/>
          <p:cNvSpPr txBox="1">
            <a:spLocks/>
          </p:cNvSpPr>
          <p:nvPr/>
        </p:nvSpPr>
        <p:spPr bwMode="black">
          <a:xfrm>
            <a:off x="-18473" y="637426"/>
            <a:ext cx="6800273" cy="344710"/>
          </a:xfrm>
          <a:prstGeom prst="rect">
            <a:avLst/>
          </a:prstGeom>
          <a:solidFill>
            <a:srgbClr val="000000"/>
          </a:solidFill>
          <a:ln w="9525">
            <a:noFill/>
            <a:miter lim="800000"/>
            <a:headEnd/>
            <a:tailEnd/>
          </a:ln>
        </p:spPr>
        <p:txBody>
          <a:bodyPr vert="horz" wrap="square" lIns="91440" tIns="45720" rIns="182880" bIns="45720" numCol="1" anchor="ctr" anchorCtr="0" compatLnSpc="1">
            <a:prstTxWarp prst="textNoShape">
              <a:avLst/>
            </a:prstTxWarp>
            <a:spAutoFit/>
          </a:bodyPr>
          <a:lstStyle>
            <a:lvl1pPr algn="r" rtl="0" eaLnBrk="0" fontAlgn="base" hangingPunct="0">
              <a:lnSpc>
                <a:spcPct val="80000"/>
              </a:lnSpc>
              <a:spcBef>
                <a:spcPct val="0"/>
              </a:spcBef>
              <a:spcAft>
                <a:spcPct val="0"/>
              </a:spcAft>
              <a:defRPr sz="2000" b="0" i="0" cap="none" spc="0" baseline="0">
                <a:solidFill>
                  <a:schemeClr val="bg1"/>
                </a:solidFill>
                <a:effectLst/>
                <a:latin typeface="Calibri Light"/>
                <a:ea typeface="ＭＳ Ｐゴシック" charset="-128"/>
                <a:cs typeface="Calibri Light"/>
              </a:defRPr>
            </a:lvl1pPr>
            <a:lvl2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2pPr>
            <a:lvl3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3pPr>
            <a:lvl4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4pPr>
            <a:lvl5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5pPr>
            <a:lvl6pPr marL="457200" algn="l" rtl="0" fontAlgn="base">
              <a:lnSpc>
                <a:spcPct val="95000"/>
              </a:lnSpc>
              <a:spcBef>
                <a:spcPct val="0"/>
              </a:spcBef>
              <a:spcAft>
                <a:spcPct val="0"/>
              </a:spcAft>
              <a:defRPr sz="2200">
                <a:solidFill>
                  <a:schemeClr val="bg1"/>
                </a:solidFill>
                <a:latin typeface="Arial" pitchFamily="23" charset="0"/>
              </a:defRPr>
            </a:lvl6pPr>
            <a:lvl7pPr marL="914400" algn="l" rtl="0" fontAlgn="base">
              <a:lnSpc>
                <a:spcPct val="95000"/>
              </a:lnSpc>
              <a:spcBef>
                <a:spcPct val="0"/>
              </a:spcBef>
              <a:spcAft>
                <a:spcPct val="0"/>
              </a:spcAft>
              <a:defRPr sz="2200">
                <a:solidFill>
                  <a:schemeClr val="bg1"/>
                </a:solidFill>
                <a:latin typeface="Arial" pitchFamily="23" charset="0"/>
              </a:defRPr>
            </a:lvl7pPr>
            <a:lvl8pPr marL="1371600" algn="l" rtl="0" fontAlgn="base">
              <a:lnSpc>
                <a:spcPct val="95000"/>
              </a:lnSpc>
              <a:spcBef>
                <a:spcPct val="0"/>
              </a:spcBef>
              <a:spcAft>
                <a:spcPct val="0"/>
              </a:spcAft>
              <a:defRPr sz="2200">
                <a:solidFill>
                  <a:schemeClr val="bg1"/>
                </a:solidFill>
                <a:latin typeface="Arial" pitchFamily="23" charset="0"/>
              </a:defRPr>
            </a:lvl8pPr>
            <a:lvl9pPr marL="1828800" algn="l" rtl="0" fontAlgn="base">
              <a:lnSpc>
                <a:spcPct val="95000"/>
              </a:lnSpc>
              <a:spcBef>
                <a:spcPct val="0"/>
              </a:spcBef>
              <a:spcAft>
                <a:spcPct val="0"/>
              </a:spcAft>
              <a:defRPr sz="2200">
                <a:solidFill>
                  <a:schemeClr val="bg1"/>
                </a:solidFill>
                <a:latin typeface="Arial" pitchFamily="23" charset="0"/>
              </a:defRPr>
            </a:lvl9pPr>
          </a:lstStyle>
          <a:p>
            <a:r>
              <a:rPr lang="en-US" b="1" kern="0" dirty="0" smtClean="0"/>
              <a:t>ABOUT PROTERRA</a:t>
            </a:r>
            <a:endParaRPr lang="en-US" b="1" kern="0" dirty="0"/>
          </a:p>
        </p:txBody>
      </p:sp>
      <p:grpSp>
        <p:nvGrpSpPr>
          <p:cNvPr id="44" name="Group 43"/>
          <p:cNvGrpSpPr/>
          <p:nvPr/>
        </p:nvGrpSpPr>
        <p:grpSpPr>
          <a:xfrm>
            <a:off x="237981" y="5762792"/>
            <a:ext cx="1597796" cy="717176"/>
            <a:chOff x="5577578" y="2363713"/>
            <a:chExt cx="1998009" cy="1143000"/>
          </a:xfrm>
        </p:grpSpPr>
        <p:sp>
          <p:nvSpPr>
            <p:cNvPr id="47" name="Rectangle 46"/>
            <p:cNvSpPr/>
            <p:nvPr/>
          </p:nvSpPr>
          <p:spPr>
            <a:xfrm>
              <a:off x="5577578" y="2363713"/>
              <a:ext cx="1998009" cy="11430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pic>
          <p:nvPicPr>
            <p:cNvPr id="46" name="Picture 4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03515" y="2511596"/>
              <a:ext cx="1508606" cy="588239"/>
            </a:xfrm>
            <a:prstGeom prst="rect">
              <a:avLst/>
            </a:prstGeom>
          </p:spPr>
        </p:pic>
      </p:grpSp>
      <p:grpSp>
        <p:nvGrpSpPr>
          <p:cNvPr id="59" name="Group 58"/>
          <p:cNvGrpSpPr/>
          <p:nvPr/>
        </p:nvGrpSpPr>
        <p:grpSpPr>
          <a:xfrm>
            <a:off x="1674083" y="5762792"/>
            <a:ext cx="1450731" cy="798992"/>
            <a:chOff x="6693638" y="4988380"/>
            <a:chExt cx="1998009" cy="1143000"/>
          </a:xfrm>
        </p:grpSpPr>
        <p:sp>
          <p:nvSpPr>
            <p:cNvPr id="62" name="Rectangle 61"/>
            <p:cNvSpPr/>
            <p:nvPr/>
          </p:nvSpPr>
          <p:spPr>
            <a:xfrm>
              <a:off x="6693638" y="4988380"/>
              <a:ext cx="1998009" cy="11430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pic>
          <p:nvPicPr>
            <p:cNvPr id="61" name="Picture 6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34970" y="5191367"/>
              <a:ext cx="1526944" cy="410257"/>
            </a:xfrm>
            <a:prstGeom prst="rect">
              <a:avLst/>
            </a:prstGeom>
          </p:spPr>
        </p:pic>
      </p:grpSp>
      <p:grpSp>
        <p:nvGrpSpPr>
          <p:cNvPr id="49" name="Group 48"/>
          <p:cNvGrpSpPr/>
          <p:nvPr/>
        </p:nvGrpSpPr>
        <p:grpSpPr>
          <a:xfrm>
            <a:off x="3834375" y="5626046"/>
            <a:ext cx="1708972" cy="1072483"/>
            <a:chOff x="5577578" y="3687592"/>
            <a:chExt cx="1998009" cy="1143000"/>
          </a:xfrm>
        </p:grpSpPr>
        <p:sp>
          <p:nvSpPr>
            <p:cNvPr id="52" name="Rectangle 51"/>
            <p:cNvSpPr/>
            <p:nvPr/>
          </p:nvSpPr>
          <p:spPr>
            <a:xfrm>
              <a:off x="5577578" y="3687592"/>
              <a:ext cx="1998009" cy="11430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pic>
          <p:nvPicPr>
            <p:cNvPr id="51" name="Picture 5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16404" y="4002424"/>
              <a:ext cx="1919903" cy="234455"/>
            </a:xfrm>
            <a:prstGeom prst="rect">
              <a:avLst/>
            </a:prstGeom>
          </p:spPr>
        </p:pic>
      </p:grpSp>
      <p:pic>
        <p:nvPicPr>
          <p:cNvPr id="76" name="Picture 7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88272" y="4534604"/>
            <a:ext cx="652220" cy="559046"/>
          </a:xfrm>
          <a:prstGeom prst="rect">
            <a:avLst/>
          </a:prstGeom>
        </p:spPr>
      </p:pic>
      <p:pic>
        <p:nvPicPr>
          <p:cNvPr id="79" name="Picture 7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02851" y="4606605"/>
            <a:ext cx="437551" cy="458223"/>
          </a:xfrm>
          <a:prstGeom prst="rect">
            <a:avLst/>
          </a:prstGeom>
        </p:spPr>
      </p:pic>
      <p:pic>
        <p:nvPicPr>
          <p:cNvPr id="5" name="Picture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17046" y="4637681"/>
            <a:ext cx="483961" cy="473913"/>
          </a:xfrm>
          <a:prstGeom prst="rect">
            <a:avLst/>
          </a:prstGeom>
        </p:spPr>
      </p:pic>
      <p:pic>
        <p:nvPicPr>
          <p:cNvPr id="36" name="Picture 3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439512" y="4532403"/>
            <a:ext cx="712094" cy="498466"/>
          </a:xfrm>
          <a:prstGeom prst="rect">
            <a:avLst/>
          </a:prstGeom>
        </p:spPr>
      </p:pic>
      <p:pic>
        <p:nvPicPr>
          <p:cNvPr id="42" name="Picture 4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151606" y="4674203"/>
            <a:ext cx="946841" cy="226912"/>
          </a:xfrm>
          <a:prstGeom prst="rect">
            <a:avLst/>
          </a:prstGeom>
        </p:spPr>
      </p:pic>
      <p:pic>
        <p:nvPicPr>
          <p:cNvPr id="45" name="Picture 4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201637" y="4577451"/>
            <a:ext cx="886740" cy="396921"/>
          </a:xfrm>
          <a:prstGeom prst="rect">
            <a:avLst/>
          </a:prstGeom>
        </p:spPr>
      </p:pic>
      <p:pic>
        <p:nvPicPr>
          <p:cNvPr id="48" name="Picture 4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765533" y="5814837"/>
            <a:ext cx="1630967" cy="433225"/>
          </a:xfrm>
          <a:prstGeom prst="rect">
            <a:avLst/>
          </a:prstGeom>
        </p:spPr>
      </p:pic>
      <p:pic>
        <p:nvPicPr>
          <p:cNvPr id="72" name="Picture 7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135038" y="5726718"/>
            <a:ext cx="554631" cy="837384"/>
          </a:xfrm>
          <a:prstGeom prst="rect">
            <a:avLst/>
          </a:prstGeom>
        </p:spPr>
      </p:pic>
      <p:pic>
        <p:nvPicPr>
          <p:cNvPr id="73" name="Picture 72"/>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5577685" y="5876231"/>
            <a:ext cx="1038276" cy="286056"/>
          </a:xfrm>
          <a:prstGeom prst="rect">
            <a:avLst/>
          </a:prstGeom>
        </p:spPr>
      </p:pic>
      <p:sp>
        <p:nvSpPr>
          <p:cNvPr id="77" name="Rectangle 76"/>
          <p:cNvSpPr/>
          <p:nvPr/>
        </p:nvSpPr>
        <p:spPr bwMode="gray">
          <a:xfrm>
            <a:off x="5887991" y="1389013"/>
            <a:ext cx="3082891" cy="2825441"/>
          </a:xfrm>
          <a:prstGeom prst="rect">
            <a:avLst/>
          </a:prstGeom>
          <a:solidFill>
            <a:schemeClr val="bg1"/>
          </a:solidFill>
          <a:ln w="38100" cap="rnd" cmpd="sng" algn="ctr">
            <a:noFill/>
            <a:prstDash val="solid"/>
            <a:round/>
            <a:headEnd type="none" w="med" len="med"/>
            <a:tailEnd type="none" w="med" len="med"/>
          </a:ln>
          <a:effectLst/>
        </p:spPr>
        <p:txBody>
          <a:bodyPr vert="horz" wrap="square" lIns="91440" tIns="45720" rIns="91440" bIns="91440" numCol="1" rtlCol="0" anchor="t" anchorCtr="0" compatLnSpc="1">
            <a:prstTxWarp prst="textNoShape">
              <a:avLst/>
            </a:prstTxWarp>
          </a:bodyPr>
          <a:lstStyle/>
          <a:p>
            <a:pPr>
              <a:lnSpc>
                <a:spcPct val="95000"/>
              </a:lnSpc>
            </a:pPr>
            <a:r>
              <a:rPr lang="en-US" sz="2000" dirty="0" smtClean="0">
                <a:solidFill>
                  <a:schemeClr val="tx1"/>
                </a:solidFill>
                <a:latin typeface="Calibri" panose="020F0502020204030204" pitchFamily="34" charset="0"/>
                <a:cs typeface="Calibri Light"/>
              </a:rPr>
              <a:t>All-American Company</a:t>
            </a:r>
          </a:p>
        </p:txBody>
      </p:sp>
      <p:pic>
        <p:nvPicPr>
          <p:cNvPr id="81" name="Picture 80"/>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047932" y="4733310"/>
            <a:ext cx="1120456" cy="248991"/>
          </a:xfrm>
          <a:prstGeom prst="rect">
            <a:avLst/>
          </a:prstGeom>
        </p:spPr>
      </p:pic>
      <p:pic>
        <p:nvPicPr>
          <p:cNvPr id="7" name="Picture 6"/>
          <p:cNvPicPr>
            <a:picLocks noChangeAspect="1"/>
          </p:cNvPicPr>
          <p:nvPr/>
        </p:nvPicPr>
        <p:blipFill>
          <a:blip r:embed="rId17" cstate="email">
            <a:extLst>
              <a:ext uri="{BEBA8EAE-BF5A-486C-A8C5-ECC9F3942E4B}">
                <a14:imgProps xmlns:a14="http://schemas.microsoft.com/office/drawing/2010/main">
                  <a14:imgLayer r:embed="rId18">
                    <a14:imgEffect>
                      <a14:saturation sat="200000"/>
                    </a14:imgEffect>
                  </a14:imgLayer>
                </a14:imgProps>
              </a:ext>
              <a:ext uri="{28A0092B-C50C-407E-A947-70E740481C1C}">
                <a14:useLocalDpi xmlns:a14="http://schemas.microsoft.com/office/drawing/2010/main"/>
              </a:ext>
            </a:extLst>
          </a:blip>
          <a:stretch>
            <a:fillRect/>
          </a:stretch>
        </p:blipFill>
        <p:spPr>
          <a:xfrm>
            <a:off x="6073426" y="1946776"/>
            <a:ext cx="2903490" cy="1836712"/>
          </a:xfrm>
          <a:prstGeom prst="rect">
            <a:avLst/>
          </a:prstGeom>
        </p:spPr>
      </p:pic>
      <p:sp>
        <p:nvSpPr>
          <p:cNvPr id="38" name="5-Point Star 37"/>
          <p:cNvSpPr/>
          <p:nvPr/>
        </p:nvSpPr>
        <p:spPr bwMode="gray">
          <a:xfrm>
            <a:off x="6051829" y="2557190"/>
            <a:ext cx="177994" cy="206735"/>
          </a:xfrm>
          <a:prstGeom prst="star5">
            <a:avLst/>
          </a:prstGeom>
          <a:gradFill flip="none" rotWithShape="1">
            <a:gsLst>
              <a:gs pos="0">
                <a:schemeClr val="tx2">
                  <a:lumMod val="50000"/>
                </a:schemeClr>
              </a:gs>
              <a:gs pos="66000">
                <a:schemeClr val="tx1"/>
              </a:gs>
            </a:gsLst>
            <a:lin ang="16200000" scaled="0"/>
            <a:tileRect/>
          </a:gradFill>
          <a:ln w="57150" cap="rnd" cmpd="sng" algn="ctr">
            <a:noFill/>
            <a:prstDash val="solid"/>
            <a:round/>
            <a:headEnd type="none" w="med" len="med"/>
            <a:tailEnd type="none" w="med" len="med"/>
          </a:ln>
          <a:effectLst/>
        </p:spPr>
        <p:txBody>
          <a:bodyPr vert="horz" wrap="square" lIns="91440" tIns="45720" rIns="91440" bIns="91440" numCol="1" rtlCol="0" anchor="ctr" anchorCtr="0" compatLnSpc="1">
            <a:prstTxWarp prst="textNoShape">
              <a:avLst/>
            </a:prstTxWarp>
          </a:bodyPr>
          <a:lstStyle/>
          <a:p>
            <a:pPr algn="ctr">
              <a:lnSpc>
                <a:spcPct val="95000"/>
              </a:lnSpc>
            </a:pPr>
            <a:endParaRPr lang="en-US" sz="1600" dirty="0" smtClean="0">
              <a:solidFill>
                <a:srgbClr val="FFFFFF"/>
              </a:solidFill>
              <a:latin typeface="Calibri Light"/>
              <a:cs typeface="Calibri Light"/>
            </a:endParaRPr>
          </a:p>
        </p:txBody>
      </p:sp>
      <p:sp>
        <p:nvSpPr>
          <p:cNvPr id="39" name="5-Point Star 38"/>
          <p:cNvSpPr/>
          <p:nvPr/>
        </p:nvSpPr>
        <p:spPr bwMode="gray">
          <a:xfrm>
            <a:off x="8201327" y="2977138"/>
            <a:ext cx="177994" cy="206735"/>
          </a:xfrm>
          <a:prstGeom prst="star5">
            <a:avLst/>
          </a:prstGeom>
          <a:gradFill flip="none" rotWithShape="1">
            <a:gsLst>
              <a:gs pos="0">
                <a:schemeClr val="tx2">
                  <a:lumMod val="50000"/>
                </a:schemeClr>
              </a:gs>
              <a:gs pos="66000">
                <a:schemeClr val="tx1"/>
              </a:gs>
            </a:gsLst>
            <a:lin ang="16200000" scaled="0"/>
            <a:tileRect/>
          </a:gradFill>
          <a:ln w="57150" cap="rnd" cmpd="sng" algn="ctr">
            <a:noFill/>
            <a:prstDash val="solid"/>
            <a:round/>
            <a:headEnd type="none" w="med" len="med"/>
            <a:tailEnd type="none" w="med" len="med"/>
          </a:ln>
          <a:effectLst/>
        </p:spPr>
        <p:txBody>
          <a:bodyPr vert="horz" wrap="square" lIns="91440" tIns="45720" rIns="91440" bIns="91440" numCol="1" rtlCol="0" anchor="ctr" anchorCtr="0" compatLnSpc="1">
            <a:prstTxWarp prst="textNoShape">
              <a:avLst/>
            </a:prstTxWarp>
          </a:bodyPr>
          <a:lstStyle/>
          <a:p>
            <a:pPr algn="ctr">
              <a:lnSpc>
                <a:spcPct val="95000"/>
              </a:lnSpc>
            </a:pPr>
            <a:endParaRPr lang="en-US" sz="1600" dirty="0" smtClean="0">
              <a:solidFill>
                <a:srgbClr val="FFFFFF"/>
              </a:solidFill>
              <a:latin typeface="Calibri Light"/>
              <a:cs typeface="Calibri Light"/>
            </a:endParaRPr>
          </a:p>
        </p:txBody>
      </p:sp>
      <p:sp>
        <p:nvSpPr>
          <p:cNvPr id="3" name="Rectangle 2"/>
          <p:cNvSpPr/>
          <p:nvPr/>
        </p:nvSpPr>
        <p:spPr bwMode="gray">
          <a:xfrm>
            <a:off x="303196" y="4021995"/>
            <a:ext cx="8840803" cy="1117210"/>
          </a:xfrm>
          <a:prstGeom prst="rect">
            <a:avLst/>
          </a:prstGeom>
          <a:noFill/>
          <a:ln w="38100" cap="rnd" cmpd="sng" algn="ctr">
            <a:noFill/>
            <a:prstDash val="solid"/>
            <a:round/>
            <a:headEnd type="none" w="med" len="med"/>
            <a:tailEnd type="none" w="med" len="med"/>
          </a:ln>
          <a:effectLst/>
        </p:spPr>
        <p:txBody>
          <a:bodyPr vert="horz" wrap="square" lIns="91440" tIns="45720" rIns="91440" bIns="91440" numCol="1" rtlCol="0" anchor="t" anchorCtr="0" compatLnSpc="1">
            <a:prstTxWarp prst="textNoShape">
              <a:avLst/>
            </a:prstTxWarp>
          </a:bodyPr>
          <a:lstStyle/>
          <a:p>
            <a:pPr algn="l">
              <a:lnSpc>
                <a:spcPct val="95000"/>
              </a:lnSpc>
            </a:pPr>
            <a:r>
              <a:rPr lang="en-US" sz="2000" dirty="0" smtClean="0">
                <a:solidFill>
                  <a:schemeClr val="tx1"/>
                </a:solidFill>
                <a:latin typeface="Calibri" panose="020F0502020204030204" pitchFamily="34" charset="0"/>
                <a:cs typeface="Calibri Light"/>
              </a:rPr>
              <a:t>Strong Executive Team</a:t>
            </a:r>
          </a:p>
        </p:txBody>
      </p:sp>
      <p:sp>
        <p:nvSpPr>
          <p:cNvPr id="53" name="5-Point Star 52"/>
          <p:cNvSpPr/>
          <p:nvPr/>
        </p:nvSpPr>
        <p:spPr bwMode="gray">
          <a:xfrm>
            <a:off x="6200793" y="2879215"/>
            <a:ext cx="177994" cy="206735"/>
          </a:xfrm>
          <a:prstGeom prst="star5">
            <a:avLst/>
          </a:prstGeom>
          <a:gradFill flip="none" rotWithShape="1">
            <a:gsLst>
              <a:gs pos="0">
                <a:schemeClr val="tx2">
                  <a:lumMod val="50000"/>
                </a:schemeClr>
              </a:gs>
              <a:gs pos="66000">
                <a:schemeClr val="tx1"/>
              </a:gs>
            </a:gsLst>
            <a:lin ang="16200000" scaled="0"/>
            <a:tileRect/>
          </a:gradFill>
          <a:ln w="57150" cap="rnd" cmpd="sng" algn="ctr">
            <a:noFill/>
            <a:prstDash val="solid"/>
            <a:round/>
            <a:headEnd type="none" w="med" len="med"/>
            <a:tailEnd type="none" w="med" len="med"/>
          </a:ln>
          <a:effectLst/>
        </p:spPr>
        <p:txBody>
          <a:bodyPr vert="horz" wrap="square" lIns="91440" tIns="45720" rIns="91440" bIns="91440" numCol="1" rtlCol="0" anchor="ctr" anchorCtr="0" compatLnSpc="1">
            <a:prstTxWarp prst="textNoShape">
              <a:avLst/>
            </a:prstTxWarp>
          </a:bodyPr>
          <a:lstStyle/>
          <a:p>
            <a:pPr algn="ctr">
              <a:lnSpc>
                <a:spcPct val="95000"/>
              </a:lnSpc>
            </a:pPr>
            <a:endParaRPr lang="en-US" sz="1600" dirty="0" smtClean="0">
              <a:solidFill>
                <a:srgbClr val="FFFFFF"/>
              </a:solidFill>
              <a:latin typeface="Calibri Light"/>
              <a:cs typeface="Calibri Light"/>
            </a:endParaRPr>
          </a:p>
        </p:txBody>
      </p:sp>
      <p:pic>
        <p:nvPicPr>
          <p:cNvPr id="11" name="Picture 10"/>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841234" y="4692122"/>
            <a:ext cx="733799" cy="239608"/>
          </a:xfrm>
          <a:prstGeom prst="rect">
            <a:avLst/>
          </a:prstGeom>
        </p:spPr>
      </p:pic>
      <p:pic>
        <p:nvPicPr>
          <p:cNvPr id="23" name="Picture 22"/>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974565" y="4515034"/>
            <a:ext cx="636664" cy="514901"/>
          </a:xfrm>
          <a:prstGeom prst="rect">
            <a:avLst/>
          </a:prstGeom>
        </p:spPr>
      </p:pic>
      <p:pic>
        <p:nvPicPr>
          <p:cNvPr id="24" name="Picture 23"/>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4215119" y="4573803"/>
            <a:ext cx="480725" cy="392592"/>
          </a:xfrm>
          <a:prstGeom prst="rect">
            <a:avLst/>
          </a:prstGeom>
        </p:spPr>
      </p:pic>
      <p:cxnSp>
        <p:nvCxnSpPr>
          <p:cNvPr id="26" name="Straight Connector 25"/>
          <p:cNvCxnSpPr/>
          <p:nvPr/>
        </p:nvCxnSpPr>
        <p:spPr bwMode="auto">
          <a:xfrm>
            <a:off x="2897742" y="5543815"/>
            <a:ext cx="6073141" cy="0"/>
          </a:xfrm>
          <a:prstGeom prst="line">
            <a:avLst/>
          </a:prstGeom>
          <a:noFill/>
          <a:ln w="19050" cap="rnd" cmpd="sng" algn="ctr">
            <a:solidFill>
              <a:schemeClr val="bg1">
                <a:lumMod val="75000"/>
              </a:schemeClr>
            </a:solidFill>
            <a:prstDash val="solid"/>
            <a:round/>
            <a:headEnd type="none" w="med" len="med"/>
            <a:tailEnd type="none" w="med" len="med"/>
          </a:ln>
          <a:effectLst/>
        </p:spPr>
      </p:cxnSp>
      <p:cxnSp>
        <p:nvCxnSpPr>
          <p:cNvPr id="54" name="Straight Connector 53"/>
          <p:cNvCxnSpPr/>
          <p:nvPr/>
        </p:nvCxnSpPr>
        <p:spPr bwMode="auto">
          <a:xfrm>
            <a:off x="2812497" y="4233070"/>
            <a:ext cx="6073141" cy="0"/>
          </a:xfrm>
          <a:prstGeom prst="line">
            <a:avLst/>
          </a:prstGeom>
          <a:noFill/>
          <a:ln w="19050" cap="rnd" cmpd="sng" algn="ctr">
            <a:solidFill>
              <a:schemeClr val="bg1">
                <a:lumMod val="75000"/>
              </a:schemeClr>
            </a:solidFill>
            <a:prstDash val="solid"/>
            <a:round/>
            <a:headEnd type="none" w="med" len="med"/>
            <a:tailEnd type="none" w="med" len="med"/>
          </a:ln>
          <a:effectLst/>
        </p:spPr>
      </p:cxnSp>
    </p:spTree>
    <p:extLst>
      <p:ext uri="{BB962C8B-B14F-4D97-AF65-F5344CB8AC3E}">
        <p14:creationId xmlns:p14="http://schemas.microsoft.com/office/powerpoint/2010/main" val="3654563315"/>
      </p:ext>
    </p:ext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3" y="514316"/>
            <a:ext cx="6800273" cy="590931"/>
          </a:xfrm>
        </p:spPr>
        <p:txBody>
          <a:bodyPr/>
          <a:lstStyle/>
          <a:p>
            <a:r>
              <a:rPr lang="en-US" b="1" dirty="0" smtClean="0"/>
              <a:t>HOW DO WE MOTIVATE THE NON-TRANSIT USER: DISTINCTIVE APPEARANCE</a:t>
            </a:r>
            <a:endParaRPr lang="en-US" b="1" dirty="0"/>
          </a:p>
        </p:txBody>
      </p:sp>
      <p:grpSp>
        <p:nvGrpSpPr>
          <p:cNvPr id="9" name="Group 8"/>
          <p:cNvGrpSpPr/>
          <p:nvPr/>
        </p:nvGrpSpPr>
        <p:grpSpPr>
          <a:xfrm>
            <a:off x="2240529" y="4713254"/>
            <a:ext cx="2193186" cy="1270001"/>
            <a:chOff x="1066800" y="1295400"/>
            <a:chExt cx="2272980" cy="1625601"/>
          </a:xfrm>
        </p:grpSpPr>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66800" y="1295400"/>
              <a:ext cx="2272980" cy="1585474"/>
            </a:xfrm>
            <a:prstGeom prst="rect">
              <a:avLst/>
            </a:prstGeom>
          </p:spPr>
        </p:pic>
        <p:sp>
          <p:nvSpPr>
            <p:cNvPr id="11" name="Freeform 10"/>
            <p:cNvSpPr/>
            <p:nvPr/>
          </p:nvSpPr>
          <p:spPr>
            <a:xfrm>
              <a:off x="2463800" y="2654301"/>
              <a:ext cx="423334" cy="266700"/>
            </a:xfrm>
            <a:custGeom>
              <a:avLst/>
              <a:gdLst>
                <a:gd name="connsiteX0" fmla="*/ 0 w 423334"/>
                <a:gd name="connsiteY0" fmla="*/ 46566 h 266700"/>
                <a:gd name="connsiteX1" fmla="*/ 241300 w 423334"/>
                <a:gd name="connsiteY1" fmla="*/ 0 h 266700"/>
                <a:gd name="connsiteX2" fmla="*/ 423334 w 423334"/>
                <a:gd name="connsiteY2" fmla="*/ 232833 h 266700"/>
                <a:gd name="connsiteX3" fmla="*/ 177800 w 423334"/>
                <a:gd name="connsiteY3" fmla="*/ 266700 h 266700"/>
                <a:gd name="connsiteX4" fmla="*/ 0 w 423334"/>
                <a:gd name="connsiteY4" fmla="*/ 46566 h 26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334" h="266700">
                  <a:moveTo>
                    <a:pt x="0" y="46566"/>
                  </a:moveTo>
                  <a:lnTo>
                    <a:pt x="241300" y="0"/>
                  </a:lnTo>
                  <a:lnTo>
                    <a:pt x="423334" y="232833"/>
                  </a:lnTo>
                  <a:lnTo>
                    <a:pt x="177800" y="266700"/>
                  </a:lnTo>
                  <a:lnTo>
                    <a:pt x="0" y="46566"/>
                  </a:lnTo>
                  <a:close/>
                </a:path>
              </a:pathLst>
            </a:custGeom>
            <a:solidFill>
              <a:schemeClr val="bg1"/>
            </a:solidFill>
          </p:spPr>
          <p:txBody>
            <a:bodyPr vert="horz" wrap="square" lIns="68580" tIns="34290" rIns="68580" bIns="68580" numCol="1" rtlCol="0" anchor="ctr" anchorCtr="0" compatLnSpc="1">
              <a:prstTxWarp prst="textNoShape">
                <a:avLst/>
              </a:prstTxWarp>
            </a:bodyPr>
            <a:lstStyle/>
            <a:p>
              <a:pPr algn="ctr">
                <a:lnSpc>
                  <a:spcPct val="95000"/>
                </a:lnSpc>
              </a:pPr>
              <a:endParaRPr lang="en-US" sz="1200" dirty="0">
                <a:solidFill>
                  <a:srgbClr val="FFFFFF"/>
                </a:solidFill>
                <a:latin typeface="Calibri Light"/>
                <a:cs typeface="Calibri Light"/>
              </a:endParaRPr>
            </a:p>
          </p:txBody>
        </p:sp>
      </p:grpSp>
      <p:sp>
        <p:nvSpPr>
          <p:cNvPr id="14" name="Freeform 13"/>
          <p:cNvSpPr/>
          <p:nvPr/>
        </p:nvSpPr>
        <p:spPr>
          <a:xfrm>
            <a:off x="6271371" y="2329035"/>
            <a:ext cx="390526" cy="250826"/>
          </a:xfrm>
          <a:custGeom>
            <a:avLst/>
            <a:gdLst>
              <a:gd name="connsiteX0" fmla="*/ 0 w 423334"/>
              <a:gd name="connsiteY0" fmla="*/ 46566 h 266700"/>
              <a:gd name="connsiteX1" fmla="*/ 241300 w 423334"/>
              <a:gd name="connsiteY1" fmla="*/ 0 h 266700"/>
              <a:gd name="connsiteX2" fmla="*/ 423334 w 423334"/>
              <a:gd name="connsiteY2" fmla="*/ 232833 h 266700"/>
              <a:gd name="connsiteX3" fmla="*/ 177800 w 423334"/>
              <a:gd name="connsiteY3" fmla="*/ 266700 h 266700"/>
              <a:gd name="connsiteX4" fmla="*/ 0 w 423334"/>
              <a:gd name="connsiteY4" fmla="*/ 46566 h 266700"/>
              <a:gd name="connsiteX0" fmla="*/ 0 w 423334"/>
              <a:gd name="connsiteY0" fmla="*/ 143933 h 364067"/>
              <a:gd name="connsiteX1" fmla="*/ 215900 w 423334"/>
              <a:gd name="connsiteY1" fmla="*/ 0 h 364067"/>
              <a:gd name="connsiteX2" fmla="*/ 423334 w 423334"/>
              <a:gd name="connsiteY2" fmla="*/ 330200 h 364067"/>
              <a:gd name="connsiteX3" fmla="*/ 177800 w 423334"/>
              <a:gd name="connsiteY3" fmla="*/ 364067 h 364067"/>
              <a:gd name="connsiteX4" fmla="*/ 0 w 423334"/>
              <a:gd name="connsiteY4" fmla="*/ 143933 h 364067"/>
              <a:gd name="connsiteX0" fmla="*/ 0 w 423334"/>
              <a:gd name="connsiteY0" fmla="*/ 143933 h 330200"/>
              <a:gd name="connsiteX1" fmla="*/ 215900 w 423334"/>
              <a:gd name="connsiteY1" fmla="*/ 0 h 330200"/>
              <a:gd name="connsiteX2" fmla="*/ 423334 w 423334"/>
              <a:gd name="connsiteY2" fmla="*/ 330200 h 330200"/>
              <a:gd name="connsiteX3" fmla="*/ 21166 w 423334"/>
              <a:gd name="connsiteY3" fmla="*/ 215900 h 330200"/>
              <a:gd name="connsiteX4" fmla="*/ 0 w 423334"/>
              <a:gd name="connsiteY4" fmla="*/ 143933 h 330200"/>
              <a:gd name="connsiteX0" fmla="*/ 0 w 300567"/>
              <a:gd name="connsiteY0" fmla="*/ 143933 h 215900"/>
              <a:gd name="connsiteX1" fmla="*/ 215900 w 300567"/>
              <a:gd name="connsiteY1" fmla="*/ 0 h 215900"/>
              <a:gd name="connsiteX2" fmla="*/ 300567 w 300567"/>
              <a:gd name="connsiteY2" fmla="*/ 118533 h 215900"/>
              <a:gd name="connsiteX3" fmla="*/ 21166 w 300567"/>
              <a:gd name="connsiteY3" fmla="*/ 215900 h 215900"/>
              <a:gd name="connsiteX4" fmla="*/ 0 w 300567"/>
              <a:gd name="connsiteY4" fmla="*/ 143933 h 215900"/>
              <a:gd name="connsiteX0" fmla="*/ 0 w 393701"/>
              <a:gd name="connsiteY0" fmla="*/ 143933 h 215900"/>
              <a:gd name="connsiteX1" fmla="*/ 215900 w 393701"/>
              <a:gd name="connsiteY1" fmla="*/ 0 h 215900"/>
              <a:gd name="connsiteX2" fmla="*/ 393701 w 393701"/>
              <a:gd name="connsiteY2" fmla="*/ 194733 h 215900"/>
              <a:gd name="connsiteX3" fmla="*/ 21166 w 393701"/>
              <a:gd name="connsiteY3" fmla="*/ 215900 h 215900"/>
              <a:gd name="connsiteX4" fmla="*/ 0 w 393701"/>
              <a:gd name="connsiteY4" fmla="*/ 143933 h 215900"/>
              <a:gd name="connsiteX0" fmla="*/ 0 w 393701"/>
              <a:gd name="connsiteY0" fmla="*/ 63500 h 135467"/>
              <a:gd name="connsiteX1" fmla="*/ 389467 w 393701"/>
              <a:gd name="connsiteY1" fmla="*/ 0 h 135467"/>
              <a:gd name="connsiteX2" fmla="*/ 393701 w 393701"/>
              <a:gd name="connsiteY2" fmla="*/ 114300 h 135467"/>
              <a:gd name="connsiteX3" fmla="*/ 21166 w 393701"/>
              <a:gd name="connsiteY3" fmla="*/ 135467 h 135467"/>
              <a:gd name="connsiteX4" fmla="*/ 0 w 393701"/>
              <a:gd name="connsiteY4" fmla="*/ 63500 h 135467"/>
              <a:gd name="connsiteX0" fmla="*/ 0 w 520701"/>
              <a:gd name="connsiteY0" fmla="*/ 0 h 355601"/>
              <a:gd name="connsiteX1" fmla="*/ 516467 w 520701"/>
              <a:gd name="connsiteY1" fmla="*/ 220134 h 355601"/>
              <a:gd name="connsiteX2" fmla="*/ 520701 w 520701"/>
              <a:gd name="connsiteY2" fmla="*/ 334434 h 355601"/>
              <a:gd name="connsiteX3" fmla="*/ 148166 w 520701"/>
              <a:gd name="connsiteY3" fmla="*/ 355601 h 355601"/>
              <a:gd name="connsiteX4" fmla="*/ 0 w 520701"/>
              <a:gd name="connsiteY4" fmla="*/ 0 h 355601"/>
              <a:gd name="connsiteX0" fmla="*/ 0 w 520701"/>
              <a:gd name="connsiteY0" fmla="*/ 0 h 334434"/>
              <a:gd name="connsiteX1" fmla="*/ 516467 w 520701"/>
              <a:gd name="connsiteY1" fmla="*/ 220134 h 334434"/>
              <a:gd name="connsiteX2" fmla="*/ 520701 w 520701"/>
              <a:gd name="connsiteY2" fmla="*/ 334434 h 334434"/>
              <a:gd name="connsiteX3" fmla="*/ 8466 w 520701"/>
              <a:gd name="connsiteY3" fmla="*/ 101601 h 334434"/>
              <a:gd name="connsiteX4" fmla="*/ 0 w 520701"/>
              <a:gd name="connsiteY4" fmla="*/ 0 h 33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701" h="334434">
                <a:moveTo>
                  <a:pt x="0" y="0"/>
                </a:moveTo>
                <a:lnTo>
                  <a:pt x="516467" y="220134"/>
                </a:lnTo>
                <a:lnTo>
                  <a:pt x="520701" y="334434"/>
                </a:lnTo>
                <a:lnTo>
                  <a:pt x="8466" y="101601"/>
                </a:lnTo>
                <a:lnTo>
                  <a:pt x="0" y="0"/>
                </a:lnTo>
                <a:close/>
              </a:path>
            </a:pathLst>
          </a:custGeom>
          <a:solidFill>
            <a:schemeClr val="bg1"/>
          </a:solidFill>
        </p:spPr>
        <p:txBody>
          <a:bodyPr vert="horz" wrap="square" lIns="68580" tIns="34290" rIns="68580" bIns="68580" numCol="1" rtlCol="0" anchor="ctr" anchorCtr="0" compatLnSpc="1">
            <a:prstTxWarp prst="textNoShape">
              <a:avLst/>
            </a:prstTxWarp>
          </a:bodyPr>
          <a:lstStyle/>
          <a:p>
            <a:pPr algn="ctr">
              <a:lnSpc>
                <a:spcPct val="95000"/>
              </a:lnSpc>
            </a:pPr>
            <a:endParaRPr lang="en-US" sz="1200" dirty="0">
              <a:solidFill>
                <a:srgbClr val="FFFFFF"/>
              </a:solidFill>
              <a:latin typeface="Calibri Light"/>
              <a:cs typeface="Calibri Light"/>
            </a:endParaRPr>
          </a:p>
        </p:txBody>
      </p:sp>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7213" y="4652839"/>
            <a:ext cx="448211" cy="457200"/>
          </a:xfrm>
          <a:prstGeom prst="rect">
            <a:avLst/>
          </a:prstGeom>
        </p:spPr>
      </p:pic>
      <p:pic>
        <p:nvPicPr>
          <p:cNvPr id="16" name="Picture 15" descr="photo 2-1.JPG"/>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379" b="96552" l="667" r="99667">
                        <a14:foregroundMark x1="70667" y1="92414" x2="77333" y2="92414"/>
                        <a14:foregroundMark x1="94333" y1="76552" x2="92667" y2="93793"/>
                        <a14:foregroundMark x1="78667" y1="95172" x2="78667" y2="95172"/>
                        <a14:foregroundMark x1="82000" y1="95172" x2="82000" y2="95172"/>
                        <a14:foregroundMark x1="83333" y1="95172" x2="83333" y2="95172"/>
                        <a14:foregroundMark x1="84667" y1="95172" x2="84667" y2="95172"/>
                        <a14:foregroundMark x1="86333" y1="95172" x2="86333" y2="95172"/>
                        <a14:backgroundMark x1="90667" y1="88276" x2="90667" y2="88276"/>
                        <a14:backgroundMark x1="98333" y1="64828" x2="98667" y2="77931"/>
                        <a14:backgroundMark x1="98333" y1="80690" x2="98333" y2="92414"/>
                        <a14:backgroundMark x1="71000" y1="97931" x2="96333" y2="98621"/>
                      </a14:backgroundRemoval>
                    </a14:imgEffect>
                  </a14:imgLayer>
                </a14:imgProps>
              </a:ext>
              <a:ext uri="{28A0092B-C50C-407E-A947-70E740481C1C}">
                <a14:useLocalDpi xmlns:a14="http://schemas.microsoft.com/office/drawing/2010/main"/>
              </a:ext>
            </a:extLst>
          </a:blip>
          <a:srcRect/>
          <a:stretch/>
        </p:blipFill>
        <p:spPr>
          <a:xfrm>
            <a:off x="130258" y="5060719"/>
            <a:ext cx="1801243" cy="871759"/>
          </a:xfrm>
          <a:prstGeom prst="rect">
            <a:avLst/>
          </a:prstGeom>
          <a:effectLst>
            <a:softEdge rad="12700"/>
          </a:effectLst>
        </p:spPr>
      </p:pic>
      <p:pic>
        <p:nvPicPr>
          <p:cNvPr id="24" name="Picture 2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705194" y="5279527"/>
            <a:ext cx="2173406" cy="1007065"/>
          </a:xfrm>
          <a:prstGeom prst="rect">
            <a:avLst/>
          </a:prstGeom>
        </p:spPr>
      </p:pic>
      <p:sp>
        <p:nvSpPr>
          <p:cNvPr id="25" name="Freeform 24"/>
          <p:cNvSpPr/>
          <p:nvPr/>
        </p:nvSpPr>
        <p:spPr>
          <a:xfrm>
            <a:off x="4826317" y="4934154"/>
            <a:ext cx="355600" cy="276226"/>
          </a:xfrm>
          <a:custGeom>
            <a:avLst/>
            <a:gdLst>
              <a:gd name="connsiteX0" fmla="*/ 0 w 423334"/>
              <a:gd name="connsiteY0" fmla="*/ 46566 h 266700"/>
              <a:gd name="connsiteX1" fmla="*/ 241300 w 423334"/>
              <a:gd name="connsiteY1" fmla="*/ 0 h 266700"/>
              <a:gd name="connsiteX2" fmla="*/ 423334 w 423334"/>
              <a:gd name="connsiteY2" fmla="*/ 232833 h 266700"/>
              <a:gd name="connsiteX3" fmla="*/ 177800 w 423334"/>
              <a:gd name="connsiteY3" fmla="*/ 266700 h 266700"/>
              <a:gd name="connsiteX4" fmla="*/ 0 w 423334"/>
              <a:gd name="connsiteY4" fmla="*/ 46566 h 266700"/>
              <a:gd name="connsiteX0" fmla="*/ 0 w 423334"/>
              <a:gd name="connsiteY0" fmla="*/ 143933 h 364067"/>
              <a:gd name="connsiteX1" fmla="*/ 215900 w 423334"/>
              <a:gd name="connsiteY1" fmla="*/ 0 h 364067"/>
              <a:gd name="connsiteX2" fmla="*/ 423334 w 423334"/>
              <a:gd name="connsiteY2" fmla="*/ 330200 h 364067"/>
              <a:gd name="connsiteX3" fmla="*/ 177800 w 423334"/>
              <a:gd name="connsiteY3" fmla="*/ 364067 h 364067"/>
              <a:gd name="connsiteX4" fmla="*/ 0 w 423334"/>
              <a:gd name="connsiteY4" fmla="*/ 143933 h 364067"/>
              <a:gd name="connsiteX0" fmla="*/ 0 w 423334"/>
              <a:gd name="connsiteY0" fmla="*/ 143933 h 330200"/>
              <a:gd name="connsiteX1" fmla="*/ 215900 w 423334"/>
              <a:gd name="connsiteY1" fmla="*/ 0 h 330200"/>
              <a:gd name="connsiteX2" fmla="*/ 423334 w 423334"/>
              <a:gd name="connsiteY2" fmla="*/ 330200 h 330200"/>
              <a:gd name="connsiteX3" fmla="*/ 21166 w 423334"/>
              <a:gd name="connsiteY3" fmla="*/ 215900 h 330200"/>
              <a:gd name="connsiteX4" fmla="*/ 0 w 423334"/>
              <a:gd name="connsiteY4" fmla="*/ 143933 h 330200"/>
              <a:gd name="connsiteX0" fmla="*/ 0 w 300567"/>
              <a:gd name="connsiteY0" fmla="*/ 143933 h 215900"/>
              <a:gd name="connsiteX1" fmla="*/ 215900 w 300567"/>
              <a:gd name="connsiteY1" fmla="*/ 0 h 215900"/>
              <a:gd name="connsiteX2" fmla="*/ 300567 w 300567"/>
              <a:gd name="connsiteY2" fmla="*/ 118533 h 215900"/>
              <a:gd name="connsiteX3" fmla="*/ 21166 w 300567"/>
              <a:gd name="connsiteY3" fmla="*/ 215900 h 215900"/>
              <a:gd name="connsiteX4" fmla="*/ 0 w 300567"/>
              <a:gd name="connsiteY4" fmla="*/ 143933 h 215900"/>
              <a:gd name="connsiteX0" fmla="*/ 0 w 393701"/>
              <a:gd name="connsiteY0" fmla="*/ 143933 h 215900"/>
              <a:gd name="connsiteX1" fmla="*/ 215900 w 393701"/>
              <a:gd name="connsiteY1" fmla="*/ 0 h 215900"/>
              <a:gd name="connsiteX2" fmla="*/ 393701 w 393701"/>
              <a:gd name="connsiteY2" fmla="*/ 194733 h 215900"/>
              <a:gd name="connsiteX3" fmla="*/ 21166 w 393701"/>
              <a:gd name="connsiteY3" fmla="*/ 215900 h 215900"/>
              <a:gd name="connsiteX4" fmla="*/ 0 w 393701"/>
              <a:gd name="connsiteY4" fmla="*/ 143933 h 215900"/>
              <a:gd name="connsiteX0" fmla="*/ 0 w 393701"/>
              <a:gd name="connsiteY0" fmla="*/ 63500 h 135467"/>
              <a:gd name="connsiteX1" fmla="*/ 389467 w 393701"/>
              <a:gd name="connsiteY1" fmla="*/ 0 h 135467"/>
              <a:gd name="connsiteX2" fmla="*/ 393701 w 393701"/>
              <a:gd name="connsiteY2" fmla="*/ 114300 h 135467"/>
              <a:gd name="connsiteX3" fmla="*/ 21166 w 393701"/>
              <a:gd name="connsiteY3" fmla="*/ 135467 h 135467"/>
              <a:gd name="connsiteX4" fmla="*/ 0 w 393701"/>
              <a:gd name="connsiteY4" fmla="*/ 63500 h 135467"/>
              <a:gd name="connsiteX0" fmla="*/ 0 w 520701"/>
              <a:gd name="connsiteY0" fmla="*/ 0 h 355601"/>
              <a:gd name="connsiteX1" fmla="*/ 516467 w 520701"/>
              <a:gd name="connsiteY1" fmla="*/ 220134 h 355601"/>
              <a:gd name="connsiteX2" fmla="*/ 520701 w 520701"/>
              <a:gd name="connsiteY2" fmla="*/ 334434 h 355601"/>
              <a:gd name="connsiteX3" fmla="*/ 148166 w 520701"/>
              <a:gd name="connsiteY3" fmla="*/ 355601 h 355601"/>
              <a:gd name="connsiteX4" fmla="*/ 0 w 520701"/>
              <a:gd name="connsiteY4" fmla="*/ 0 h 355601"/>
              <a:gd name="connsiteX0" fmla="*/ 0 w 520701"/>
              <a:gd name="connsiteY0" fmla="*/ 0 h 334434"/>
              <a:gd name="connsiteX1" fmla="*/ 516467 w 520701"/>
              <a:gd name="connsiteY1" fmla="*/ 220134 h 334434"/>
              <a:gd name="connsiteX2" fmla="*/ 520701 w 520701"/>
              <a:gd name="connsiteY2" fmla="*/ 334434 h 334434"/>
              <a:gd name="connsiteX3" fmla="*/ 8466 w 520701"/>
              <a:gd name="connsiteY3" fmla="*/ 101601 h 334434"/>
              <a:gd name="connsiteX4" fmla="*/ 0 w 520701"/>
              <a:gd name="connsiteY4" fmla="*/ 0 h 334434"/>
              <a:gd name="connsiteX0" fmla="*/ 0 w 516467"/>
              <a:gd name="connsiteY0" fmla="*/ 0 h 381000"/>
              <a:gd name="connsiteX1" fmla="*/ 516467 w 516467"/>
              <a:gd name="connsiteY1" fmla="*/ 220134 h 381000"/>
              <a:gd name="connsiteX2" fmla="*/ 317501 w 516467"/>
              <a:gd name="connsiteY2" fmla="*/ 381000 h 381000"/>
              <a:gd name="connsiteX3" fmla="*/ 8466 w 516467"/>
              <a:gd name="connsiteY3" fmla="*/ 101601 h 381000"/>
              <a:gd name="connsiteX4" fmla="*/ 0 w 516467"/>
              <a:gd name="connsiteY4" fmla="*/ 0 h 381000"/>
              <a:gd name="connsiteX0" fmla="*/ 0 w 474134"/>
              <a:gd name="connsiteY0" fmla="*/ 0 h 381000"/>
              <a:gd name="connsiteX1" fmla="*/ 474134 w 474134"/>
              <a:gd name="connsiteY1" fmla="*/ 368301 h 381000"/>
              <a:gd name="connsiteX2" fmla="*/ 317501 w 474134"/>
              <a:gd name="connsiteY2" fmla="*/ 381000 h 381000"/>
              <a:gd name="connsiteX3" fmla="*/ 8466 w 474134"/>
              <a:gd name="connsiteY3" fmla="*/ 101601 h 381000"/>
              <a:gd name="connsiteX4" fmla="*/ 0 w 474134"/>
              <a:gd name="connsiteY4" fmla="*/ 0 h 381000"/>
              <a:gd name="connsiteX0" fmla="*/ 0 w 474134"/>
              <a:gd name="connsiteY0" fmla="*/ 0 h 368301"/>
              <a:gd name="connsiteX1" fmla="*/ 474134 w 474134"/>
              <a:gd name="connsiteY1" fmla="*/ 368301 h 368301"/>
              <a:gd name="connsiteX2" fmla="*/ 321734 w 474134"/>
              <a:gd name="connsiteY2" fmla="*/ 368300 h 368301"/>
              <a:gd name="connsiteX3" fmla="*/ 8466 w 474134"/>
              <a:gd name="connsiteY3" fmla="*/ 101601 h 368301"/>
              <a:gd name="connsiteX4" fmla="*/ 0 w 474134"/>
              <a:gd name="connsiteY4" fmla="*/ 0 h 368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34" h="368301">
                <a:moveTo>
                  <a:pt x="0" y="0"/>
                </a:moveTo>
                <a:lnTo>
                  <a:pt x="474134" y="368301"/>
                </a:lnTo>
                <a:lnTo>
                  <a:pt x="321734" y="368300"/>
                </a:lnTo>
                <a:lnTo>
                  <a:pt x="8466" y="101601"/>
                </a:lnTo>
                <a:lnTo>
                  <a:pt x="0" y="0"/>
                </a:lnTo>
                <a:close/>
              </a:path>
            </a:pathLst>
          </a:custGeom>
          <a:solidFill>
            <a:schemeClr val="bg1"/>
          </a:solidFill>
        </p:spPr>
        <p:txBody>
          <a:bodyPr vert="horz" wrap="square" lIns="68580" tIns="34290" rIns="68580" bIns="68580" numCol="1" rtlCol="0" anchor="ctr" anchorCtr="0" compatLnSpc="1">
            <a:prstTxWarp prst="textNoShape">
              <a:avLst/>
            </a:prstTxWarp>
          </a:bodyPr>
          <a:lstStyle/>
          <a:p>
            <a:pPr algn="ctr">
              <a:lnSpc>
                <a:spcPct val="95000"/>
              </a:lnSpc>
            </a:pPr>
            <a:endParaRPr lang="en-US" sz="1200" dirty="0">
              <a:solidFill>
                <a:srgbClr val="FFFFFF"/>
              </a:solidFill>
              <a:latin typeface="Calibri Light"/>
              <a:cs typeface="Calibri Light"/>
            </a:endParaRPr>
          </a:p>
        </p:txBody>
      </p:sp>
      <p:grpSp>
        <p:nvGrpSpPr>
          <p:cNvPr id="26" name="Group 25"/>
          <p:cNvGrpSpPr/>
          <p:nvPr/>
        </p:nvGrpSpPr>
        <p:grpSpPr>
          <a:xfrm>
            <a:off x="4242391" y="5126977"/>
            <a:ext cx="2224243" cy="1401414"/>
            <a:chOff x="3246967" y="2286000"/>
            <a:chExt cx="2457451" cy="1406469"/>
          </a:xfrm>
        </p:grpSpPr>
        <p:grpSp>
          <p:nvGrpSpPr>
            <p:cNvPr id="27" name="Group 26"/>
            <p:cNvGrpSpPr/>
            <p:nvPr/>
          </p:nvGrpSpPr>
          <p:grpSpPr>
            <a:xfrm>
              <a:off x="3246967" y="2286000"/>
              <a:ext cx="2457451" cy="1406469"/>
              <a:chOff x="3246967" y="2286000"/>
              <a:chExt cx="2457451" cy="1406469"/>
            </a:xfrm>
          </p:grpSpPr>
          <p:pic>
            <p:nvPicPr>
              <p:cNvPr id="29" name="Picture 2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246967" y="2286000"/>
                <a:ext cx="2429355" cy="1406469"/>
              </a:xfrm>
              <a:prstGeom prst="rect">
                <a:avLst/>
              </a:prstGeom>
            </p:spPr>
          </p:pic>
          <p:sp>
            <p:nvSpPr>
              <p:cNvPr id="30" name="Freeform 29"/>
              <p:cNvSpPr/>
              <p:nvPr/>
            </p:nvSpPr>
            <p:spPr>
              <a:xfrm>
                <a:off x="5477934" y="2487083"/>
                <a:ext cx="226484" cy="209550"/>
              </a:xfrm>
              <a:custGeom>
                <a:avLst/>
                <a:gdLst>
                  <a:gd name="connsiteX0" fmla="*/ 0 w 423334"/>
                  <a:gd name="connsiteY0" fmla="*/ 46566 h 266700"/>
                  <a:gd name="connsiteX1" fmla="*/ 241300 w 423334"/>
                  <a:gd name="connsiteY1" fmla="*/ 0 h 266700"/>
                  <a:gd name="connsiteX2" fmla="*/ 423334 w 423334"/>
                  <a:gd name="connsiteY2" fmla="*/ 232833 h 266700"/>
                  <a:gd name="connsiteX3" fmla="*/ 177800 w 423334"/>
                  <a:gd name="connsiteY3" fmla="*/ 266700 h 266700"/>
                  <a:gd name="connsiteX4" fmla="*/ 0 w 423334"/>
                  <a:gd name="connsiteY4" fmla="*/ 46566 h 266700"/>
                  <a:gd name="connsiteX0" fmla="*/ 0 w 423334"/>
                  <a:gd name="connsiteY0" fmla="*/ 143933 h 364067"/>
                  <a:gd name="connsiteX1" fmla="*/ 215900 w 423334"/>
                  <a:gd name="connsiteY1" fmla="*/ 0 h 364067"/>
                  <a:gd name="connsiteX2" fmla="*/ 423334 w 423334"/>
                  <a:gd name="connsiteY2" fmla="*/ 330200 h 364067"/>
                  <a:gd name="connsiteX3" fmla="*/ 177800 w 423334"/>
                  <a:gd name="connsiteY3" fmla="*/ 364067 h 364067"/>
                  <a:gd name="connsiteX4" fmla="*/ 0 w 423334"/>
                  <a:gd name="connsiteY4" fmla="*/ 143933 h 364067"/>
                  <a:gd name="connsiteX0" fmla="*/ 0 w 423334"/>
                  <a:gd name="connsiteY0" fmla="*/ 143933 h 330200"/>
                  <a:gd name="connsiteX1" fmla="*/ 215900 w 423334"/>
                  <a:gd name="connsiteY1" fmla="*/ 0 h 330200"/>
                  <a:gd name="connsiteX2" fmla="*/ 423334 w 423334"/>
                  <a:gd name="connsiteY2" fmla="*/ 330200 h 330200"/>
                  <a:gd name="connsiteX3" fmla="*/ 21166 w 423334"/>
                  <a:gd name="connsiteY3" fmla="*/ 215900 h 330200"/>
                  <a:gd name="connsiteX4" fmla="*/ 0 w 423334"/>
                  <a:gd name="connsiteY4" fmla="*/ 143933 h 330200"/>
                  <a:gd name="connsiteX0" fmla="*/ 0 w 300567"/>
                  <a:gd name="connsiteY0" fmla="*/ 143933 h 215900"/>
                  <a:gd name="connsiteX1" fmla="*/ 215900 w 300567"/>
                  <a:gd name="connsiteY1" fmla="*/ 0 h 215900"/>
                  <a:gd name="connsiteX2" fmla="*/ 300567 w 300567"/>
                  <a:gd name="connsiteY2" fmla="*/ 118533 h 215900"/>
                  <a:gd name="connsiteX3" fmla="*/ 21166 w 300567"/>
                  <a:gd name="connsiteY3" fmla="*/ 215900 h 215900"/>
                  <a:gd name="connsiteX4" fmla="*/ 0 w 300567"/>
                  <a:gd name="connsiteY4" fmla="*/ 143933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567" h="215900">
                    <a:moveTo>
                      <a:pt x="0" y="143933"/>
                    </a:moveTo>
                    <a:lnTo>
                      <a:pt x="215900" y="0"/>
                    </a:lnTo>
                    <a:lnTo>
                      <a:pt x="300567" y="118533"/>
                    </a:lnTo>
                    <a:lnTo>
                      <a:pt x="21166" y="215900"/>
                    </a:lnTo>
                    <a:lnTo>
                      <a:pt x="0" y="143933"/>
                    </a:lnTo>
                    <a:close/>
                  </a:path>
                </a:pathLst>
              </a:custGeom>
              <a:solidFill>
                <a:schemeClr val="bg1"/>
              </a:solidFill>
            </p:spPr>
            <p:txBody>
              <a:bodyPr vert="horz" wrap="square" lIns="68580" tIns="34290" rIns="68580" bIns="68580" numCol="1" rtlCol="0" anchor="ctr" anchorCtr="0" compatLnSpc="1">
                <a:prstTxWarp prst="textNoShape">
                  <a:avLst/>
                </a:prstTxWarp>
              </a:bodyPr>
              <a:lstStyle/>
              <a:p>
                <a:pPr algn="ctr">
                  <a:lnSpc>
                    <a:spcPct val="95000"/>
                  </a:lnSpc>
                </a:pPr>
                <a:endParaRPr lang="en-US" sz="1200" dirty="0">
                  <a:solidFill>
                    <a:srgbClr val="FFFFFF"/>
                  </a:solidFill>
                  <a:latin typeface="Calibri Light"/>
                  <a:cs typeface="Calibri Light"/>
                </a:endParaRPr>
              </a:p>
            </p:txBody>
          </p:sp>
        </p:grpSp>
        <p:sp>
          <p:nvSpPr>
            <p:cNvPr id="28" name="Rectangle 27"/>
            <p:cNvSpPr/>
            <p:nvPr/>
          </p:nvSpPr>
          <p:spPr bwMode="gray">
            <a:xfrm>
              <a:off x="3302000" y="3145367"/>
              <a:ext cx="1236134" cy="444500"/>
            </a:xfrm>
            <a:prstGeom prst="rect">
              <a:avLst/>
            </a:prstGeom>
            <a:solidFill>
              <a:srgbClr val="FFFFFF"/>
            </a:solidFill>
            <a:ln w="57150" cap="rnd" cmpd="sng" algn="ctr">
              <a:noFill/>
              <a:prstDash val="solid"/>
              <a:round/>
              <a:headEnd type="none" w="med" len="med"/>
              <a:tailEnd type="none" w="med" len="med"/>
            </a:ln>
            <a:effectLst/>
          </p:spPr>
          <p:txBody>
            <a:bodyPr vert="horz" wrap="square" lIns="68580" tIns="34290" rIns="68580" bIns="68580" numCol="1" rtlCol="0" anchor="ctr" anchorCtr="0" compatLnSpc="1">
              <a:prstTxWarp prst="textNoShape">
                <a:avLst/>
              </a:prstTxWarp>
            </a:bodyPr>
            <a:lstStyle/>
            <a:p>
              <a:pPr algn="ctr">
                <a:lnSpc>
                  <a:spcPct val="95000"/>
                </a:lnSpc>
              </a:pPr>
              <a:endParaRPr lang="en-US" sz="1200" dirty="0">
                <a:solidFill>
                  <a:srgbClr val="FFFFFF"/>
                </a:solidFill>
                <a:latin typeface="Calibri Light"/>
                <a:cs typeface="Calibri Light"/>
              </a:endParaRPr>
            </a:p>
          </p:txBody>
        </p:sp>
      </p:grpSp>
      <p:pic>
        <p:nvPicPr>
          <p:cNvPr id="3" name="Picture 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99894" y="1851458"/>
            <a:ext cx="8280294" cy="2463049"/>
          </a:xfrm>
          <a:prstGeom prst="rect">
            <a:avLst/>
          </a:prstGeom>
        </p:spPr>
      </p:pic>
    </p:spTree>
    <p:extLst>
      <p:ext uri="{BB962C8B-B14F-4D97-AF65-F5344CB8AC3E}">
        <p14:creationId xmlns:p14="http://schemas.microsoft.com/office/powerpoint/2010/main" val="813507153"/>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3" y="637426"/>
            <a:ext cx="6800273" cy="344710"/>
          </a:xfrm>
        </p:spPr>
        <p:txBody>
          <a:bodyPr/>
          <a:lstStyle/>
          <a:p>
            <a:r>
              <a:rPr lang="en-US" b="1" dirty="0" smtClean="0"/>
              <a:t>HOW DO WE MOTIVATE THE NON-TRANSIT USER: QUIET</a:t>
            </a:r>
            <a:endParaRPr lang="en-US" b="1" dirty="0"/>
          </a:p>
        </p:txBody>
      </p:sp>
      <p:sp>
        <p:nvSpPr>
          <p:cNvPr id="3" name="Rectangle 2"/>
          <p:cNvSpPr/>
          <p:nvPr/>
        </p:nvSpPr>
        <p:spPr>
          <a:xfrm>
            <a:off x="478971" y="4560838"/>
            <a:ext cx="7995557" cy="1631216"/>
          </a:xfrm>
          <a:prstGeom prst="rect">
            <a:avLst/>
          </a:prstGeom>
        </p:spPr>
        <p:txBody>
          <a:bodyPr wrap="square">
            <a:spAutoFit/>
          </a:bodyPr>
          <a:lstStyle/>
          <a:p>
            <a:pPr algn="l"/>
            <a:r>
              <a:rPr lang="en-US" sz="2000" dirty="0">
                <a:solidFill>
                  <a:schemeClr val="tx1"/>
                </a:solidFill>
                <a:latin typeface="+mn-lt"/>
              </a:rPr>
              <a:t>Along with zero-emissions and outstanding fuel economy, the Proterra Catalyst is exceptionally quiet and creates virtually no noise while stationary. In motion, it’s whisper quiet and operates below a normal conversation level, ensuring that the communities and neighborhoods we serve remain undisturbed.</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8971" y="1474737"/>
            <a:ext cx="7995557" cy="3086101"/>
          </a:xfrm>
          <a:prstGeom prst="rect">
            <a:avLst/>
          </a:prstGeom>
        </p:spPr>
      </p:pic>
    </p:spTree>
    <p:extLst>
      <p:ext uri="{BB962C8B-B14F-4D97-AF65-F5344CB8AC3E}">
        <p14:creationId xmlns:p14="http://schemas.microsoft.com/office/powerpoint/2010/main" val="1705769253"/>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3" y="652815"/>
            <a:ext cx="6800273" cy="313932"/>
          </a:xfrm>
        </p:spPr>
        <p:txBody>
          <a:bodyPr/>
          <a:lstStyle/>
          <a:p>
            <a:r>
              <a:rPr lang="en-US" sz="1800" b="1" dirty="0" smtClean="0"/>
              <a:t>HOW DO WE MOTIVATE THE NON-TRANSIT USER: NO EMISSIONS</a:t>
            </a:r>
            <a:endParaRPr lang="en-US" sz="1800" b="1" dirty="0"/>
          </a:p>
        </p:txBody>
      </p:sp>
      <p:pic>
        <p:nvPicPr>
          <p:cNvPr id="3074" name="Picture 2" descr="http://www.proterra.com/wp-content/uploads/2015/03/Green-Infographic-copy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3395" y="1832344"/>
            <a:ext cx="6891925" cy="4415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78463"/>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3" y="652815"/>
            <a:ext cx="6800273" cy="313932"/>
          </a:xfrm>
        </p:spPr>
        <p:txBody>
          <a:bodyPr/>
          <a:lstStyle/>
          <a:p>
            <a:r>
              <a:rPr lang="en-US" sz="1800" b="1" dirty="0" smtClean="0"/>
              <a:t>HOW DO WE MOTIVATE THE NON-TRANSIT USER: MODERN INTERIOR</a:t>
            </a:r>
            <a:endParaRPr lang="en-US" sz="1800" b="1"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5501" y="1626781"/>
            <a:ext cx="4366437" cy="2456121"/>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2416" y="3484667"/>
            <a:ext cx="4053246" cy="2703483"/>
          </a:xfrm>
          <a:prstGeom prst="rect">
            <a:avLst/>
          </a:prstGeom>
        </p:spPr>
      </p:pic>
    </p:spTree>
    <p:extLst>
      <p:ext uri="{BB962C8B-B14F-4D97-AF65-F5344CB8AC3E}">
        <p14:creationId xmlns:p14="http://schemas.microsoft.com/office/powerpoint/2010/main" val="4048355210"/>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91521" y="4188092"/>
            <a:ext cx="3429767" cy="2014537"/>
          </a:xfrm>
          <a:prstGeom prst="rect">
            <a:avLst/>
          </a:prstGeom>
          <a:effectLst>
            <a:softEdge rad="457200"/>
          </a:effectLst>
        </p:spPr>
      </p:pic>
      <p:sp>
        <p:nvSpPr>
          <p:cNvPr id="2" name="Title 1"/>
          <p:cNvSpPr>
            <a:spLocks noGrp="1"/>
          </p:cNvSpPr>
          <p:nvPr>
            <p:ph type="title"/>
          </p:nvPr>
        </p:nvSpPr>
        <p:spPr>
          <a:xfrm>
            <a:off x="-18473" y="637426"/>
            <a:ext cx="6800273" cy="344710"/>
          </a:xfrm>
        </p:spPr>
        <p:txBody>
          <a:bodyPr/>
          <a:lstStyle/>
          <a:p>
            <a:r>
              <a:rPr lang="en-US" b="1" dirty="0" smtClean="0"/>
              <a:t>ELECTRIC BUSES: DEMAND AND EFFICIENCY ON THE RISE</a:t>
            </a:r>
            <a:endParaRPr lang="en-US" b="1" dirty="0"/>
          </a:p>
        </p:txBody>
      </p:sp>
      <p:sp>
        <p:nvSpPr>
          <p:cNvPr id="6" name="Content Placeholder 2"/>
          <p:cNvSpPr>
            <a:spLocks noGrp="1"/>
          </p:cNvSpPr>
          <p:nvPr>
            <p:ph idx="1"/>
          </p:nvPr>
        </p:nvSpPr>
        <p:spPr>
          <a:xfrm>
            <a:off x="-18473" y="1193183"/>
            <a:ext cx="7486073" cy="5802871"/>
          </a:xfrm>
        </p:spPr>
        <p:txBody>
          <a:bodyPr/>
          <a:lstStyle/>
          <a:p>
            <a:pPr lvl="1">
              <a:buFont typeface="Arial" panose="020B0604020202020204" pitchFamily="34" charset="0"/>
              <a:buChar char="•"/>
            </a:pPr>
            <a:r>
              <a:rPr lang="en-US" sz="2000" dirty="0" smtClean="0">
                <a:solidFill>
                  <a:schemeClr val="tx1"/>
                </a:solidFill>
              </a:rPr>
              <a:t>What previously appeared to be an attractive niche market now has the potential to be the </a:t>
            </a:r>
            <a:r>
              <a:rPr lang="en-US" sz="2000" u="sng" dirty="0" smtClean="0">
                <a:solidFill>
                  <a:schemeClr val="tx1"/>
                </a:solidFill>
              </a:rPr>
              <a:t>entire market</a:t>
            </a:r>
            <a:r>
              <a:rPr lang="en-US" sz="2000" dirty="0">
                <a:solidFill>
                  <a:schemeClr val="tx1"/>
                </a:solidFill>
              </a:rPr>
              <a:t> </a:t>
            </a:r>
            <a:r>
              <a:rPr lang="en-US" sz="2000" dirty="0" smtClean="0">
                <a:solidFill>
                  <a:schemeClr val="tx1"/>
                </a:solidFill>
              </a:rPr>
              <a:t>in &lt; 10 years</a:t>
            </a:r>
          </a:p>
          <a:p>
            <a:pPr lvl="1">
              <a:buFont typeface="Arial" panose="020B0604020202020204" pitchFamily="34" charset="0"/>
              <a:buChar char="•"/>
            </a:pPr>
            <a:endParaRPr lang="en-US" sz="2000" u="sng" dirty="0" smtClean="0">
              <a:solidFill>
                <a:schemeClr val="tx1"/>
              </a:solidFill>
            </a:endParaRPr>
          </a:p>
          <a:p>
            <a:pPr lvl="1">
              <a:buFont typeface="Arial" panose="020B0604020202020204" pitchFamily="34" charset="0"/>
              <a:buChar char="•"/>
            </a:pPr>
            <a:r>
              <a:rPr lang="en-US" sz="2000" dirty="0" smtClean="0">
                <a:solidFill>
                  <a:schemeClr val="tx1"/>
                </a:solidFill>
              </a:rPr>
              <a:t>The limitations of energy storage technology in performance and cost are disappearing, the need for infrastructure and behavioral change will be minimal</a:t>
            </a:r>
          </a:p>
          <a:p>
            <a:pPr lvl="1">
              <a:buFont typeface="Arial" panose="020B0604020202020204" pitchFamily="34" charset="0"/>
              <a:buChar char="•"/>
            </a:pPr>
            <a:endParaRPr lang="en-US" sz="2000" dirty="0" smtClean="0">
              <a:solidFill>
                <a:schemeClr val="tx1"/>
              </a:solidFill>
            </a:endParaRPr>
          </a:p>
          <a:p>
            <a:pPr lvl="1">
              <a:buFont typeface="Arial" panose="020B0604020202020204" pitchFamily="34" charset="0"/>
              <a:buChar char="•"/>
            </a:pPr>
            <a:r>
              <a:rPr lang="en-US" sz="2000" dirty="0" smtClean="0">
                <a:solidFill>
                  <a:schemeClr val="tx1"/>
                </a:solidFill>
              </a:rPr>
              <a:t>It is now possible – without any scientific technical risk – to develop a product that disruptively outperforms combustion in transit</a:t>
            </a:r>
          </a:p>
          <a:p>
            <a:pPr lvl="1">
              <a:buFont typeface="Arial" panose="020B0604020202020204" pitchFamily="34" charset="0"/>
              <a:buChar char="•"/>
            </a:pPr>
            <a:endParaRPr lang="en-US" sz="2000" dirty="0" smtClean="0">
              <a:solidFill>
                <a:schemeClr val="tx1"/>
              </a:solidFill>
            </a:endParaRPr>
          </a:p>
          <a:p>
            <a:pPr lvl="1">
              <a:buFont typeface="Arial" panose="020B0604020202020204" pitchFamily="34" charset="0"/>
              <a:buChar char="•"/>
            </a:pPr>
            <a:r>
              <a:rPr lang="en-US" sz="2000" dirty="0" smtClean="0">
                <a:solidFill>
                  <a:schemeClr val="tx1"/>
                </a:solidFill>
              </a:rPr>
              <a:t>This market may be more of a disruption than an orderly substitution; step-change volume growth</a:t>
            </a:r>
          </a:p>
          <a:p>
            <a:pPr lvl="1">
              <a:buFont typeface="Arial" panose="020B0604020202020204" pitchFamily="34" charset="0"/>
              <a:buChar char="•"/>
            </a:pPr>
            <a:endParaRPr lang="en-US" sz="2000" dirty="0">
              <a:solidFill>
                <a:schemeClr val="tx1"/>
              </a:solidFill>
            </a:endParaRPr>
          </a:p>
          <a:p>
            <a:pPr lvl="1">
              <a:buFont typeface="Arial" panose="020B0604020202020204" pitchFamily="34" charset="0"/>
              <a:buChar char="•"/>
            </a:pPr>
            <a:r>
              <a:rPr lang="en-US" sz="2000" dirty="0" smtClean="0">
                <a:solidFill>
                  <a:schemeClr val="tx1"/>
                </a:solidFill>
              </a:rPr>
              <a:t>Proterra broke four performance records at Altoona</a:t>
            </a:r>
          </a:p>
          <a:p>
            <a:endParaRPr lang="en-US" sz="1500" dirty="0" smtClean="0">
              <a:solidFill>
                <a:schemeClr val="tx1"/>
              </a:solidFill>
            </a:endParaRPr>
          </a:p>
          <a:p>
            <a:pPr lvl="1"/>
            <a:endParaRPr lang="en-US" sz="1500" dirty="0" smtClean="0">
              <a:solidFill>
                <a:schemeClr val="tx1"/>
              </a:solidFill>
            </a:endParaRPr>
          </a:p>
          <a:p>
            <a:endParaRPr lang="en-US" sz="1500" dirty="0">
              <a:solidFill>
                <a:schemeClr val="tx1"/>
              </a:solidFill>
            </a:endParaRPr>
          </a:p>
        </p:txBody>
      </p:sp>
    </p:spTree>
    <p:extLst>
      <p:ext uri="{BB962C8B-B14F-4D97-AF65-F5344CB8AC3E}">
        <p14:creationId xmlns:p14="http://schemas.microsoft.com/office/powerpoint/2010/main" val="465756068"/>
      </p:ext>
    </p:extLst>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3" y="637426"/>
            <a:ext cx="6800273" cy="344710"/>
          </a:xfrm>
        </p:spPr>
        <p:txBody>
          <a:bodyPr/>
          <a:lstStyle/>
          <a:p>
            <a:r>
              <a:rPr lang="en-US" b="1" dirty="0" smtClean="0"/>
              <a:t>WHAT DOES THE FUTURE OF TRANSIT LOOK LIKE?</a:t>
            </a:r>
            <a:endParaRPr lang="en-US" b="1"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9077" y="1347153"/>
            <a:ext cx="7802923" cy="4658310"/>
          </a:xfrm>
          <a:prstGeom prst="rect">
            <a:avLst/>
          </a:prstGeom>
        </p:spPr>
      </p:pic>
      <p:sp>
        <p:nvSpPr>
          <p:cNvPr id="5" name="TextBox 4"/>
          <p:cNvSpPr txBox="1"/>
          <p:nvPr/>
        </p:nvSpPr>
        <p:spPr>
          <a:xfrm>
            <a:off x="274277" y="6096839"/>
            <a:ext cx="8733994" cy="384721"/>
          </a:xfrm>
          <a:prstGeom prst="rect">
            <a:avLst/>
          </a:prstGeom>
          <a:noFill/>
        </p:spPr>
        <p:txBody>
          <a:bodyPr wrap="none" rtlCol="0" anchor="t" anchorCtr="0">
            <a:spAutoFit/>
          </a:bodyPr>
          <a:lstStyle/>
          <a:p>
            <a:pPr algn="l">
              <a:lnSpc>
                <a:spcPct val="95000"/>
              </a:lnSpc>
            </a:pPr>
            <a:r>
              <a:rPr lang="en-US" sz="2000" dirty="0" smtClean="0">
                <a:solidFill>
                  <a:schemeClr val="tx1"/>
                </a:solidFill>
                <a:latin typeface="Calibri"/>
                <a:cs typeface="Calibri"/>
              </a:rPr>
              <a:t>In 1964, the vision for transportation and transit looked like this…but for us now… </a:t>
            </a:r>
          </a:p>
        </p:txBody>
      </p:sp>
    </p:spTree>
    <p:extLst>
      <p:ext uri="{BB962C8B-B14F-4D97-AF65-F5344CB8AC3E}">
        <p14:creationId xmlns:p14="http://schemas.microsoft.com/office/powerpoint/2010/main" val="47693157"/>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69512" y="1449486"/>
            <a:ext cx="2873784" cy="1959647"/>
          </a:xfrm>
          <a:prstGeom prst="rect">
            <a:avLst/>
          </a:prstGeom>
          <a:effectLst>
            <a:softEdge rad="317500"/>
          </a:effectLst>
        </p:spPr>
      </p:pic>
      <p:sp>
        <p:nvSpPr>
          <p:cNvPr id="2" name="Title 1"/>
          <p:cNvSpPr>
            <a:spLocks noGrp="1"/>
          </p:cNvSpPr>
          <p:nvPr>
            <p:ph type="title"/>
          </p:nvPr>
        </p:nvSpPr>
        <p:spPr>
          <a:xfrm>
            <a:off x="-18473" y="637426"/>
            <a:ext cx="6800273" cy="344710"/>
          </a:xfrm>
        </p:spPr>
        <p:txBody>
          <a:bodyPr/>
          <a:lstStyle/>
          <a:p>
            <a:r>
              <a:rPr lang="en-US" b="1" dirty="0" smtClean="0"/>
              <a:t>FLEETS WILL  USE COMPLETELLY CLEAN ENERGY</a:t>
            </a:r>
            <a:endParaRPr lang="en-US" b="1" dirty="0"/>
          </a:p>
        </p:txBody>
      </p:sp>
      <p:sp>
        <p:nvSpPr>
          <p:cNvPr id="6" name="Content Placeholder 2"/>
          <p:cNvSpPr>
            <a:spLocks noGrp="1"/>
          </p:cNvSpPr>
          <p:nvPr>
            <p:ph idx="1"/>
          </p:nvPr>
        </p:nvSpPr>
        <p:spPr>
          <a:xfrm>
            <a:off x="0" y="2096321"/>
            <a:ext cx="7769608" cy="4516108"/>
          </a:xfrm>
        </p:spPr>
        <p:txBody>
          <a:bodyPr/>
          <a:lstStyle/>
          <a:p>
            <a:pPr lvl="1"/>
            <a:endParaRPr lang="en-US" sz="2400" dirty="0" smtClean="0">
              <a:solidFill>
                <a:schemeClr val="tx1"/>
              </a:solidFill>
            </a:endParaRPr>
          </a:p>
          <a:p>
            <a:pPr lvl="1"/>
            <a:endParaRPr lang="en-US" sz="2400" dirty="0">
              <a:solidFill>
                <a:schemeClr val="tx1"/>
              </a:solidFill>
            </a:endParaRPr>
          </a:p>
          <a:p>
            <a:pPr lvl="1">
              <a:buFont typeface="Arial" panose="020B0604020202020204" pitchFamily="34" charset="0"/>
              <a:buChar char="•"/>
            </a:pPr>
            <a:r>
              <a:rPr lang="en-US" sz="2400" dirty="0" smtClean="0">
                <a:solidFill>
                  <a:schemeClr val="tx1"/>
                </a:solidFill>
              </a:rPr>
              <a:t>By 2030, California’s power sector may be 50% renewable energy, enabling massive solar and storage growth</a:t>
            </a:r>
          </a:p>
          <a:p>
            <a:pPr marL="457200" lvl="1" indent="0">
              <a:buNone/>
            </a:pPr>
            <a:endParaRPr lang="en-US" sz="2400" dirty="0" smtClean="0">
              <a:solidFill>
                <a:schemeClr val="tx1"/>
              </a:solidFill>
            </a:endParaRPr>
          </a:p>
          <a:p>
            <a:pPr lvl="1">
              <a:buFont typeface="Arial" panose="020B0604020202020204" pitchFamily="34" charset="0"/>
              <a:buChar char="•"/>
            </a:pPr>
            <a:r>
              <a:rPr lang="en-US" sz="2400" dirty="0" smtClean="0">
                <a:solidFill>
                  <a:schemeClr val="tx1"/>
                </a:solidFill>
              </a:rPr>
              <a:t>Other states looking to follow California’s lead</a:t>
            </a:r>
          </a:p>
          <a:p>
            <a:pPr marL="0" indent="0">
              <a:buNone/>
            </a:pPr>
            <a:endParaRPr lang="en-US" sz="2400" dirty="0" smtClean="0">
              <a:solidFill>
                <a:schemeClr val="tx1"/>
              </a:solidFill>
            </a:endParaRPr>
          </a:p>
          <a:p>
            <a:endParaRPr lang="en-US" sz="2400" dirty="0" smtClean="0">
              <a:solidFill>
                <a:schemeClr val="tx1"/>
              </a:solidFill>
            </a:endParaRPr>
          </a:p>
          <a:p>
            <a:pPr lvl="1"/>
            <a:endParaRPr lang="en-US" sz="2400" dirty="0" smtClean="0">
              <a:solidFill>
                <a:schemeClr val="tx1"/>
              </a:solidFill>
            </a:endParaRPr>
          </a:p>
          <a:p>
            <a:endParaRPr lang="en-US" sz="2400" dirty="0">
              <a:solidFill>
                <a:schemeClr val="tx1"/>
              </a:solidFill>
            </a:endParaRPr>
          </a:p>
        </p:txBody>
      </p:sp>
    </p:spTree>
    <p:extLst>
      <p:ext uri="{BB962C8B-B14F-4D97-AF65-F5344CB8AC3E}">
        <p14:creationId xmlns:p14="http://schemas.microsoft.com/office/powerpoint/2010/main" val="705430361"/>
      </p:ext>
    </p:extLst>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3" y="637426"/>
            <a:ext cx="6800273" cy="344710"/>
          </a:xfrm>
        </p:spPr>
        <p:txBody>
          <a:bodyPr/>
          <a:lstStyle/>
          <a:p>
            <a:r>
              <a:rPr lang="en-US" b="1" dirty="0" smtClean="0"/>
              <a:t>ENERGY WALLS ALLOW OFF-THE-GRID CHARGING</a:t>
            </a:r>
            <a:endParaRPr lang="en-US" b="1" dirty="0"/>
          </a:p>
        </p:txBody>
      </p:sp>
      <p:pic>
        <p:nvPicPr>
          <p:cNvPr id="4098" name="Picture 2" descr="http://www.oldhouseweb.com/imagesvr_ce/5157/Tesla_power_wal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2886" y="1511520"/>
            <a:ext cx="6969002" cy="4599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313102"/>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3" y="637426"/>
            <a:ext cx="6800273" cy="344710"/>
          </a:xfrm>
        </p:spPr>
        <p:txBody>
          <a:bodyPr/>
          <a:lstStyle/>
          <a:p>
            <a:r>
              <a:rPr lang="en-US" b="1" dirty="0" smtClean="0"/>
              <a:t>DEPLOYMENT OF AUTONOMOUS BUSES ON THE HORIZON</a:t>
            </a:r>
            <a:endParaRPr lang="en-US" b="1" dirty="0"/>
          </a:p>
        </p:txBody>
      </p:sp>
      <p:pic>
        <p:nvPicPr>
          <p:cNvPr id="7170" name="Picture 2" descr="http://c1cleantechnicacom.wpengine.netdna-cdn.com/files/2015/10/image-e144432166769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0994" y="1104789"/>
            <a:ext cx="5762848" cy="38106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20994" y="5305394"/>
            <a:ext cx="8389089" cy="1200329"/>
          </a:xfrm>
          <a:prstGeom prst="rect">
            <a:avLst/>
          </a:prstGeom>
        </p:spPr>
        <p:txBody>
          <a:bodyPr wrap="square">
            <a:spAutoFit/>
          </a:bodyPr>
          <a:lstStyle/>
          <a:p>
            <a:pPr algn="l"/>
            <a:r>
              <a:rPr lang="en-US" dirty="0" smtClean="0">
                <a:solidFill>
                  <a:schemeClr val="tx1"/>
                </a:solidFill>
                <a:latin typeface="+mn-lt"/>
              </a:rPr>
              <a:t>They are already a reality in California via the Contra </a:t>
            </a:r>
            <a:r>
              <a:rPr lang="en-US" dirty="0">
                <a:solidFill>
                  <a:schemeClr val="tx1"/>
                </a:solidFill>
                <a:latin typeface="+mn-lt"/>
              </a:rPr>
              <a:t>Costa Transportation </a:t>
            </a:r>
            <a:r>
              <a:rPr lang="en-US" dirty="0" smtClean="0">
                <a:solidFill>
                  <a:schemeClr val="tx1"/>
                </a:solidFill>
                <a:latin typeface="+mn-lt"/>
              </a:rPr>
              <a:t>Authority that put them in use at the  585-acre </a:t>
            </a:r>
            <a:r>
              <a:rPr lang="en-US" dirty="0">
                <a:solidFill>
                  <a:schemeClr val="tx1"/>
                </a:solidFill>
                <a:latin typeface="+mn-lt"/>
              </a:rPr>
              <a:t>Bishop Ranch business park in San Ramon, </a:t>
            </a:r>
            <a:r>
              <a:rPr lang="en-US" dirty="0" smtClean="0">
                <a:solidFill>
                  <a:schemeClr val="tx1"/>
                </a:solidFill>
                <a:latin typeface="+mn-lt"/>
              </a:rPr>
              <a:t>California and also use them at the </a:t>
            </a:r>
            <a:r>
              <a:rPr lang="en-US" dirty="0" err="1" smtClean="0">
                <a:solidFill>
                  <a:schemeClr val="tx1"/>
                </a:solidFill>
                <a:latin typeface="+mn-lt"/>
              </a:rPr>
              <a:t>GoMentum</a:t>
            </a:r>
            <a:r>
              <a:rPr lang="en-US" dirty="0" smtClean="0">
                <a:solidFill>
                  <a:schemeClr val="tx1"/>
                </a:solidFill>
                <a:latin typeface="+mn-lt"/>
              </a:rPr>
              <a:t> </a:t>
            </a:r>
            <a:r>
              <a:rPr lang="en-US" dirty="0">
                <a:solidFill>
                  <a:schemeClr val="tx1"/>
                </a:solidFill>
                <a:latin typeface="+mn-lt"/>
              </a:rPr>
              <a:t>road test site at the former Concord Naval Weapons </a:t>
            </a:r>
            <a:r>
              <a:rPr lang="en-US" dirty="0" smtClean="0">
                <a:solidFill>
                  <a:schemeClr val="tx1"/>
                </a:solidFill>
                <a:latin typeface="+mn-lt"/>
              </a:rPr>
              <a:t>Station.</a:t>
            </a:r>
            <a:endParaRPr lang="en-US" dirty="0">
              <a:solidFill>
                <a:schemeClr val="tx1"/>
              </a:solidFill>
              <a:latin typeface="+mn-lt"/>
            </a:endParaRPr>
          </a:p>
        </p:txBody>
      </p:sp>
    </p:spTree>
    <p:extLst>
      <p:ext uri="{BB962C8B-B14F-4D97-AF65-F5344CB8AC3E}">
        <p14:creationId xmlns:p14="http://schemas.microsoft.com/office/powerpoint/2010/main" val="1905821770"/>
      </p:ext>
    </p:extLst>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28600" y="1558751"/>
            <a:ext cx="4343400" cy="3470449"/>
            <a:chOff x="4572000" y="1558751"/>
            <a:chExt cx="4343400" cy="3470449"/>
          </a:xfrm>
        </p:grpSpPr>
        <p:graphicFrame>
          <p:nvGraphicFramePr>
            <p:cNvPr id="18" name="Content Placeholder 5"/>
            <p:cNvGraphicFramePr>
              <a:graphicFrameLocks/>
            </p:cNvGraphicFramePr>
            <p:nvPr>
              <p:extLst/>
            </p:nvPr>
          </p:nvGraphicFramePr>
          <p:xfrm>
            <a:off x="4572000" y="1744740"/>
            <a:ext cx="4343400" cy="3284460"/>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p:cNvSpPr txBox="1"/>
            <p:nvPr/>
          </p:nvSpPr>
          <p:spPr>
            <a:xfrm>
              <a:off x="4696862" y="1558751"/>
              <a:ext cx="4050897" cy="341632"/>
            </a:xfrm>
            <a:prstGeom prst="rect">
              <a:avLst/>
            </a:prstGeom>
            <a:noFill/>
          </p:spPr>
          <p:txBody>
            <a:bodyPr wrap="square" rtlCol="0" anchor="t" anchorCtr="0">
              <a:spAutoFit/>
            </a:bodyPr>
            <a:lstStyle/>
            <a:p>
              <a:pPr algn="l" eaLnBrk="0" hangingPunct="0">
                <a:lnSpc>
                  <a:spcPct val="90000"/>
                </a:lnSpc>
                <a:spcBef>
                  <a:spcPts val="0"/>
                </a:spcBef>
                <a:spcAft>
                  <a:spcPts val="0"/>
                </a:spcAft>
                <a:buClr>
                  <a:schemeClr val="tx1"/>
                </a:buClr>
                <a:buSzPct val="100000"/>
              </a:pPr>
              <a:r>
                <a:rPr lang="en-US" dirty="0" smtClean="0">
                  <a:solidFill>
                    <a:schemeClr val="tx1"/>
                  </a:solidFill>
                  <a:latin typeface="Calibri"/>
                  <a:cs typeface="Calibri"/>
                </a:rPr>
                <a:t>U.S. ELECTRIC VEHICLE SALES (000s Units)</a:t>
              </a:r>
              <a:endParaRPr lang="en-US" baseline="-25000" dirty="0" smtClean="0">
                <a:solidFill>
                  <a:schemeClr val="tx1"/>
                </a:solidFill>
                <a:latin typeface="Calibri"/>
                <a:cs typeface="Calibri"/>
              </a:endParaRPr>
            </a:p>
          </p:txBody>
        </p:sp>
        <p:sp>
          <p:nvSpPr>
            <p:cNvPr id="42" name="TextBox 41"/>
            <p:cNvSpPr txBox="1"/>
            <p:nvPr/>
          </p:nvSpPr>
          <p:spPr>
            <a:xfrm>
              <a:off x="4696862" y="3424092"/>
              <a:ext cx="762000" cy="269304"/>
            </a:xfrm>
            <a:prstGeom prst="rect">
              <a:avLst/>
            </a:prstGeom>
            <a:noFill/>
          </p:spPr>
          <p:txBody>
            <a:bodyPr wrap="square" rtlCol="0" anchor="t" anchorCtr="0">
              <a:spAutoFit/>
            </a:bodyPr>
            <a:lstStyle/>
            <a:p>
              <a:pPr>
                <a:lnSpc>
                  <a:spcPct val="95000"/>
                </a:lnSpc>
              </a:pPr>
              <a:r>
                <a:rPr lang="en-US" sz="1200" dirty="0" smtClean="0">
                  <a:solidFill>
                    <a:schemeClr val="bg1"/>
                  </a:solidFill>
                  <a:latin typeface="Calibri"/>
                  <a:cs typeface="Calibri"/>
                </a:rPr>
                <a:t>275</a:t>
              </a:r>
            </a:p>
          </p:txBody>
        </p:sp>
      </p:grpSp>
      <p:grpSp>
        <p:nvGrpSpPr>
          <p:cNvPr id="4" name="Group 3"/>
          <p:cNvGrpSpPr/>
          <p:nvPr/>
        </p:nvGrpSpPr>
        <p:grpSpPr>
          <a:xfrm>
            <a:off x="4572000" y="1558751"/>
            <a:ext cx="4490507" cy="3470449"/>
            <a:chOff x="228600" y="1558751"/>
            <a:chExt cx="4490507" cy="3470449"/>
          </a:xfrm>
        </p:grpSpPr>
        <p:graphicFrame>
          <p:nvGraphicFramePr>
            <p:cNvPr id="6" name="Content Placeholder 5"/>
            <p:cNvGraphicFramePr>
              <a:graphicFrameLocks/>
            </p:cNvGraphicFramePr>
            <p:nvPr>
              <p:extLst/>
            </p:nvPr>
          </p:nvGraphicFramePr>
          <p:xfrm>
            <a:off x="228600" y="1744740"/>
            <a:ext cx="4343400" cy="328446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353462" y="1558751"/>
              <a:ext cx="4365645" cy="346249"/>
            </a:xfrm>
            <a:prstGeom prst="rect">
              <a:avLst/>
            </a:prstGeom>
            <a:noFill/>
          </p:spPr>
          <p:txBody>
            <a:bodyPr wrap="square" rtlCol="0" anchor="t" anchorCtr="0">
              <a:spAutoFit/>
            </a:bodyPr>
            <a:lstStyle/>
            <a:p>
              <a:pPr algn="l" eaLnBrk="0" hangingPunct="0">
                <a:lnSpc>
                  <a:spcPct val="90000"/>
                </a:lnSpc>
                <a:spcBef>
                  <a:spcPts val="0"/>
                </a:spcBef>
                <a:spcAft>
                  <a:spcPts val="0"/>
                </a:spcAft>
                <a:buClr>
                  <a:schemeClr val="tx1"/>
                </a:buClr>
                <a:buSzPct val="100000"/>
              </a:pPr>
              <a:r>
                <a:rPr lang="en-US" dirty="0" smtClean="0">
                  <a:solidFill>
                    <a:schemeClr val="tx1"/>
                  </a:solidFill>
                  <a:latin typeface="Calibri"/>
                  <a:cs typeface="Calibri"/>
                </a:rPr>
                <a:t>LITHIUM ION BATTERY COST ($/kWh)</a:t>
              </a:r>
            </a:p>
          </p:txBody>
        </p:sp>
        <p:sp>
          <p:nvSpPr>
            <p:cNvPr id="11" name="TextBox 10"/>
            <p:cNvSpPr txBox="1"/>
            <p:nvPr/>
          </p:nvSpPr>
          <p:spPr>
            <a:xfrm>
              <a:off x="377557" y="1928064"/>
              <a:ext cx="613043" cy="241683"/>
            </a:xfrm>
            <a:prstGeom prst="rect">
              <a:avLst/>
            </a:prstGeom>
            <a:noFill/>
          </p:spPr>
          <p:txBody>
            <a:bodyPr wrap="none" rtlCol="0" anchor="t" anchorCtr="0">
              <a:spAutoFit/>
            </a:bodyPr>
            <a:lstStyle/>
            <a:p>
              <a:pPr>
                <a:lnSpc>
                  <a:spcPct val="95000"/>
                </a:lnSpc>
              </a:pPr>
              <a:r>
                <a:rPr lang="en-US" sz="1200" dirty="0" smtClean="0">
                  <a:solidFill>
                    <a:srgbClr val="FFFFFF"/>
                  </a:solidFill>
                  <a:latin typeface="Calibri"/>
                  <a:cs typeface="Calibri"/>
                </a:rPr>
                <a:t>$1,200</a:t>
              </a:r>
            </a:p>
          </p:txBody>
        </p:sp>
        <p:sp>
          <p:nvSpPr>
            <p:cNvPr id="12" name="TextBox 11"/>
            <p:cNvSpPr txBox="1"/>
            <p:nvPr/>
          </p:nvSpPr>
          <p:spPr>
            <a:xfrm>
              <a:off x="3998046" y="4083912"/>
              <a:ext cx="498856" cy="267766"/>
            </a:xfrm>
            <a:prstGeom prst="rect">
              <a:avLst/>
            </a:prstGeom>
            <a:noFill/>
          </p:spPr>
          <p:txBody>
            <a:bodyPr wrap="none" rtlCol="0" anchor="t" anchorCtr="0">
              <a:spAutoFit/>
            </a:bodyPr>
            <a:lstStyle/>
            <a:p>
              <a:pPr>
                <a:lnSpc>
                  <a:spcPct val="95000"/>
                </a:lnSpc>
              </a:pPr>
              <a:r>
                <a:rPr lang="en-US" sz="1200" dirty="0" smtClean="0">
                  <a:solidFill>
                    <a:srgbClr val="FFFFFF"/>
                  </a:solidFill>
                  <a:latin typeface="Calibri"/>
                  <a:cs typeface="Calibri"/>
                </a:rPr>
                <a:t>$300</a:t>
              </a:r>
            </a:p>
          </p:txBody>
        </p:sp>
      </p:grpSp>
      <p:sp>
        <p:nvSpPr>
          <p:cNvPr id="24" name="Text Box 20"/>
          <p:cNvSpPr txBox="1">
            <a:spLocks noChangeArrowheads="1"/>
          </p:cNvSpPr>
          <p:nvPr/>
        </p:nvSpPr>
        <p:spPr bwMode="gray">
          <a:xfrm>
            <a:off x="304799" y="6604000"/>
            <a:ext cx="5992397" cy="230832"/>
          </a:xfrm>
          <a:prstGeom prst="rect">
            <a:avLst/>
          </a:prstGeom>
          <a:noFill/>
          <a:ln w="9525">
            <a:noFill/>
            <a:miter lim="800000"/>
            <a:headEnd/>
            <a:tailEnd/>
          </a:ln>
        </p:spPr>
        <p:txBody>
          <a:bodyPr wrap="square" anchor="b" anchorCtr="0">
            <a:prstTxWarp prst="textNoShape">
              <a:avLst/>
            </a:prstTxWarp>
            <a:spAutoFit/>
          </a:bodyPr>
          <a:lstStyle/>
          <a:p>
            <a:pPr algn="l" eaLnBrk="0" hangingPunct="0"/>
            <a:r>
              <a:rPr lang="en-US" sz="900" dirty="0" smtClean="0">
                <a:latin typeface="+mn-lt"/>
                <a:cs typeface="Calibri"/>
              </a:rPr>
              <a:t>Sources: Navigant Research, green.autoblog.com, Electric Drive Transportation Association. </a:t>
            </a:r>
            <a:endParaRPr lang="en-US" sz="900" dirty="0">
              <a:latin typeface="+mn-lt"/>
              <a:cs typeface="Calibri"/>
            </a:endParaRPr>
          </a:p>
        </p:txBody>
      </p:sp>
      <p:grpSp>
        <p:nvGrpSpPr>
          <p:cNvPr id="21" name="Group 20"/>
          <p:cNvGrpSpPr/>
          <p:nvPr/>
        </p:nvGrpSpPr>
        <p:grpSpPr>
          <a:xfrm>
            <a:off x="0" y="5648608"/>
            <a:ext cx="9144000" cy="655807"/>
            <a:chOff x="0" y="5648616"/>
            <a:chExt cx="9144000" cy="655878"/>
          </a:xfrm>
        </p:grpSpPr>
        <p:sp>
          <p:nvSpPr>
            <p:cNvPr id="22" name="Rectangle 21"/>
            <p:cNvSpPr/>
            <p:nvPr/>
          </p:nvSpPr>
          <p:spPr bwMode="gray">
            <a:xfrm>
              <a:off x="0" y="5648616"/>
              <a:ext cx="9144000" cy="599784"/>
            </a:xfrm>
            <a:prstGeom prst="rect">
              <a:avLst/>
            </a:prstGeom>
            <a:gradFill flip="none" rotWithShape="1">
              <a:gsLst>
                <a:gs pos="0">
                  <a:schemeClr val="tx2">
                    <a:lumMod val="50000"/>
                  </a:schemeClr>
                </a:gs>
                <a:gs pos="85000">
                  <a:schemeClr val="tx1"/>
                </a:gs>
              </a:gsLst>
              <a:lin ang="16200000" scaled="0"/>
              <a:tileRect/>
            </a:gradFill>
            <a:ln w="57150" cap="rnd" cmpd="sng" algn="ctr">
              <a:noFill/>
              <a:prstDash val="solid"/>
              <a:round/>
              <a:headEnd type="none" w="med" len="med"/>
              <a:tailEnd type="none" w="med" len="med"/>
            </a:ln>
            <a:effectLst/>
          </p:spPr>
          <p:txBody>
            <a:bodyPr vert="horz" wrap="square" lIns="91440" tIns="45720" rIns="91440" bIns="91440" numCol="1" rtlCol="0" anchor="ctr" anchorCtr="0" compatLnSpc="1">
              <a:prstTxWarp prst="textNoShape">
                <a:avLst/>
              </a:prstTxWarp>
            </a:bodyPr>
            <a:lstStyle/>
            <a:p>
              <a:pPr lvl="0">
                <a:lnSpc>
                  <a:spcPct val="95000"/>
                </a:lnSpc>
              </a:pPr>
              <a:endParaRPr lang="en-US" sz="1600" dirty="0" smtClean="0">
                <a:solidFill>
                  <a:srgbClr val="FFFFFF"/>
                </a:solidFill>
                <a:latin typeface="Calibri Light"/>
                <a:cs typeface="Calibri Light"/>
              </a:endParaRPr>
            </a:p>
          </p:txBody>
        </p:sp>
        <p:sp>
          <p:nvSpPr>
            <p:cNvPr id="25" name="TextBox 24"/>
            <p:cNvSpPr txBox="1"/>
            <p:nvPr/>
          </p:nvSpPr>
          <p:spPr bwMode="white">
            <a:xfrm>
              <a:off x="458302" y="5658093"/>
              <a:ext cx="8685698" cy="646401"/>
            </a:xfrm>
            <a:prstGeom prst="rect">
              <a:avLst/>
            </a:prstGeom>
            <a:noFill/>
          </p:spPr>
          <p:txBody>
            <a:bodyPr wrap="square" rtlCol="0" anchor="ctr" anchorCtr="0">
              <a:spAutoFit/>
            </a:bodyPr>
            <a:lstStyle/>
            <a:p>
              <a:pPr lvl="1" algn="l" defTabSz="939800">
                <a:lnSpc>
                  <a:spcPct val="90000"/>
                </a:lnSpc>
              </a:pPr>
              <a:r>
                <a:rPr lang="en-US" sz="2000" dirty="0" smtClean="0">
                  <a:gradFill flip="none" rotWithShape="1">
                    <a:gsLst>
                      <a:gs pos="37000">
                        <a:schemeClr val="accent3">
                          <a:lumMod val="75000"/>
                        </a:schemeClr>
                      </a:gs>
                      <a:gs pos="64000">
                        <a:schemeClr val="bg1"/>
                      </a:gs>
                    </a:gsLst>
                    <a:lin ang="16200000" scaled="0"/>
                    <a:tileRect/>
                  </a:gradFill>
                  <a:latin typeface="Calibri"/>
                  <a:cs typeface="Calibri"/>
                </a:rPr>
                <a:t>Scale in EV is driving down battery and component costs</a:t>
              </a:r>
            </a:p>
            <a:p>
              <a:pPr lvl="1" algn="l">
                <a:lnSpc>
                  <a:spcPct val="90000"/>
                </a:lnSpc>
              </a:pPr>
              <a:r>
                <a:rPr lang="en-US" sz="2000" dirty="0" err="1" smtClean="0">
                  <a:gradFill flip="none" rotWithShape="1">
                    <a:gsLst>
                      <a:gs pos="37000">
                        <a:schemeClr val="accent3">
                          <a:lumMod val="75000"/>
                        </a:schemeClr>
                      </a:gs>
                      <a:gs pos="64000">
                        <a:schemeClr val="bg1"/>
                      </a:gs>
                    </a:gsLst>
                    <a:lin ang="16200000" scaled="0"/>
                    <a:tileRect/>
                  </a:gradFill>
                  <a:latin typeface="Calibri"/>
                  <a:cs typeface="Calibri"/>
                </a:rPr>
                <a:t>Proterra</a:t>
              </a:r>
              <a:r>
                <a:rPr lang="en-US" sz="2000" dirty="0" smtClean="0">
                  <a:gradFill flip="none" rotWithShape="1">
                    <a:gsLst>
                      <a:gs pos="37000">
                        <a:schemeClr val="accent3">
                          <a:lumMod val="75000"/>
                        </a:schemeClr>
                      </a:gs>
                      <a:gs pos="64000">
                        <a:schemeClr val="bg1"/>
                      </a:gs>
                    </a:gsLst>
                    <a:lin ang="16200000" scaled="0"/>
                    <a:tileRect/>
                  </a:gradFill>
                  <a:latin typeface="Calibri"/>
                  <a:cs typeface="Calibri"/>
                </a:rPr>
                <a:t> leverages technology gains of entire EV industry </a:t>
              </a:r>
              <a:endParaRPr lang="en-US" sz="2000" dirty="0">
                <a:gradFill flip="none" rotWithShape="1">
                  <a:gsLst>
                    <a:gs pos="37000">
                      <a:schemeClr val="accent3">
                        <a:lumMod val="75000"/>
                      </a:schemeClr>
                    </a:gs>
                    <a:gs pos="64000">
                      <a:schemeClr val="bg1"/>
                    </a:gs>
                  </a:gsLst>
                  <a:lin ang="16200000" scaled="0"/>
                  <a:tileRect/>
                </a:gradFill>
                <a:latin typeface="Calibri"/>
                <a:cs typeface="Calibri"/>
              </a:endParaRPr>
            </a:p>
          </p:txBody>
        </p:sp>
      </p:grpSp>
      <p:sp>
        <p:nvSpPr>
          <p:cNvPr id="26" name="Oval 25"/>
          <p:cNvSpPr/>
          <p:nvPr/>
        </p:nvSpPr>
        <p:spPr bwMode="gray">
          <a:xfrm>
            <a:off x="7158683" y="2034744"/>
            <a:ext cx="1524000" cy="1524000"/>
          </a:xfrm>
          <a:prstGeom prst="ellipse">
            <a:avLst/>
          </a:prstGeom>
          <a:solidFill>
            <a:schemeClr val="tx1">
              <a:alpha val="60000"/>
            </a:schemeClr>
          </a:solidFill>
          <a:ln w="57150" cap="rnd" cmpd="sng" algn="ctr">
            <a:solidFill>
              <a:srgbClr val="FFFFFF"/>
            </a:solidFill>
            <a:prstDash val="solid"/>
            <a:round/>
            <a:headEnd type="none" w="med" len="med"/>
            <a:tailEnd type="none" w="med" len="med"/>
          </a:ln>
          <a:effectLst/>
        </p:spPr>
        <p:txBody>
          <a:bodyPr vert="horz" wrap="none" lIns="91440" tIns="45720" rIns="91440" bIns="228600" numCol="1" rtlCol="0" anchor="ctr" anchorCtr="1" compatLnSpc="1">
            <a:prstTxWarp prst="textNoShape">
              <a:avLst/>
            </a:prstTxWarp>
          </a:bodyPr>
          <a:lstStyle/>
          <a:p>
            <a:pPr>
              <a:lnSpc>
                <a:spcPct val="90000"/>
              </a:lnSpc>
            </a:pPr>
            <a:endParaRPr lang="en-US" dirty="0" smtClean="0">
              <a:solidFill>
                <a:srgbClr val="FFFFFF"/>
              </a:solidFill>
              <a:latin typeface="Calibri Light"/>
              <a:cs typeface="Calibri Light"/>
            </a:endParaRPr>
          </a:p>
          <a:p>
            <a:pPr>
              <a:lnSpc>
                <a:spcPct val="90000"/>
              </a:lnSpc>
            </a:pPr>
            <a:r>
              <a:rPr lang="en-US" dirty="0" smtClean="0">
                <a:solidFill>
                  <a:srgbClr val="FFFFFF"/>
                </a:solidFill>
                <a:latin typeface="Calibri Light"/>
                <a:cs typeface="Calibri Light"/>
              </a:rPr>
              <a:t>+ Other </a:t>
            </a:r>
            <a:r>
              <a:rPr lang="en-US" b="1" dirty="0" smtClean="0">
                <a:solidFill>
                  <a:schemeClr val="accent3">
                    <a:lumMod val="75000"/>
                  </a:schemeClr>
                </a:solidFill>
                <a:latin typeface="Calibri Light"/>
                <a:cs typeface="Calibri Light"/>
              </a:rPr>
              <a:t>cost </a:t>
            </a:r>
            <a:br>
              <a:rPr lang="en-US" b="1" dirty="0" smtClean="0">
                <a:solidFill>
                  <a:schemeClr val="accent3">
                    <a:lumMod val="75000"/>
                  </a:schemeClr>
                </a:solidFill>
                <a:latin typeface="Calibri Light"/>
                <a:cs typeface="Calibri Light"/>
              </a:rPr>
            </a:br>
            <a:r>
              <a:rPr lang="en-US" b="1" dirty="0" smtClean="0">
                <a:solidFill>
                  <a:schemeClr val="accent3">
                    <a:lumMod val="75000"/>
                  </a:schemeClr>
                </a:solidFill>
                <a:latin typeface="Calibri Light"/>
                <a:cs typeface="Calibri Light"/>
              </a:rPr>
              <a:t>reductions</a:t>
            </a:r>
          </a:p>
          <a:p>
            <a:pPr>
              <a:lnSpc>
                <a:spcPct val="90000"/>
              </a:lnSpc>
            </a:pPr>
            <a:r>
              <a:rPr lang="en-US" dirty="0" smtClean="0">
                <a:solidFill>
                  <a:srgbClr val="FFFFFF"/>
                </a:solidFill>
                <a:latin typeface="Calibri Light"/>
                <a:cs typeface="Calibri Light"/>
              </a:rPr>
              <a:t>across </a:t>
            </a:r>
          </a:p>
          <a:p>
            <a:pPr>
              <a:lnSpc>
                <a:spcPct val="90000"/>
              </a:lnSpc>
            </a:pPr>
            <a:r>
              <a:rPr lang="en-US" dirty="0" smtClean="0">
                <a:solidFill>
                  <a:srgbClr val="FFFFFF"/>
                </a:solidFill>
                <a:latin typeface="Calibri Light"/>
                <a:cs typeface="Calibri Light"/>
              </a:rPr>
              <a:t>EV BOM</a:t>
            </a:r>
            <a:endParaRPr lang="en-US" dirty="0">
              <a:solidFill>
                <a:srgbClr val="FFFFFF"/>
              </a:solidFill>
              <a:latin typeface="Calibri Light"/>
              <a:cs typeface="Calibri Light"/>
            </a:endParaRPr>
          </a:p>
        </p:txBody>
      </p:sp>
      <p:sp>
        <p:nvSpPr>
          <p:cNvPr id="5" name="Title 4"/>
          <p:cNvSpPr>
            <a:spLocks noGrp="1"/>
          </p:cNvSpPr>
          <p:nvPr>
            <p:ph type="title"/>
          </p:nvPr>
        </p:nvSpPr>
        <p:spPr/>
        <p:txBody>
          <a:bodyPr/>
          <a:lstStyle/>
          <a:p>
            <a:endParaRPr lang="en-US" dirty="0"/>
          </a:p>
        </p:txBody>
      </p:sp>
      <p:sp>
        <p:nvSpPr>
          <p:cNvPr id="27" name="Title 1"/>
          <p:cNvSpPr txBox="1">
            <a:spLocks/>
          </p:cNvSpPr>
          <p:nvPr/>
        </p:nvSpPr>
        <p:spPr bwMode="black">
          <a:xfrm>
            <a:off x="-18473" y="637426"/>
            <a:ext cx="6800273" cy="344710"/>
          </a:xfrm>
          <a:prstGeom prst="rect">
            <a:avLst/>
          </a:prstGeom>
          <a:solidFill>
            <a:srgbClr val="000000"/>
          </a:solidFill>
          <a:ln w="9525">
            <a:noFill/>
            <a:miter lim="800000"/>
            <a:headEnd/>
            <a:tailEnd/>
          </a:ln>
        </p:spPr>
        <p:txBody>
          <a:bodyPr vert="horz" wrap="square" lIns="91440" tIns="45720" rIns="182880" bIns="45720" numCol="1" anchor="ctr" anchorCtr="0" compatLnSpc="1">
            <a:prstTxWarp prst="textNoShape">
              <a:avLst/>
            </a:prstTxWarp>
            <a:spAutoFit/>
          </a:bodyPr>
          <a:lstStyle>
            <a:lvl1pPr algn="r" rtl="0" eaLnBrk="0" fontAlgn="base" hangingPunct="0">
              <a:lnSpc>
                <a:spcPct val="80000"/>
              </a:lnSpc>
              <a:spcBef>
                <a:spcPct val="0"/>
              </a:spcBef>
              <a:spcAft>
                <a:spcPct val="0"/>
              </a:spcAft>
              <a:defRPr sz="2000" b="0" i="0" cap="none" spc="0" baseline="0">
                <a:solidFill>
                  <a:schemeClr val="bg1"/>
                </a:solidFill>
                <a:effectLst/>
                <a:latin typeface="Calibri Light"/>
                <a:ea typeface="ＭＳ Ｐゴシック" charset="-128"/>
                <a:cs typeface="Calibri Light"/>
              </a:defRPr>
            </a:lvl1pPr>
            <a:lvl2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2pPr>
            <a:lvl3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3pPr>
            <a:lvl4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4pPr>
            <a:lvl5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5pPr>
            <a:lvl6pPr marL="457200" algn="l" rtl="0" fontAlgn="base">
              <a:lnSpc>
                <a:spcPct val="95000"/>
              </a:lnSpc>
              <a:spcBef>
                <a:spcPct val="0"/>
              </a:spcBef>
              <a:spcAft>
                <a:spcPct val="0"/>
              </a:spcAft>
              <a:defRPr sz="2200">
                <a:solidFill>
                  <a:schemeClr val="bg1"/>
                </a:solidFill>
                <a:latin typeface="Arial" pitchFamily="23" charset="0"/>
              </a:defRPr>
            </a:lvl6pPr>
            <a:lvl7pPr marL="914400" algn="l" rtl="0" fontAlgn="base">
              <a:lnSpc>
                <a:spcPct val="95000"/>
              </a:lnSpc>
              <a:spcBef>
                <a:spcPct val="0"/>
              </a:spcBef>
              <a:spcAft>
                <a:spcPct val="0"/>
              </a:spcAft>
              <a:defRPr sz="2200">
                <a:solidFill>
                  <a:schemeClr val="bg1"/>
                </a:solidFill>
                <a:latin typeface="Arial" pitchFamily="23" charset="0"/>
              </a:defRPr>
            </a:lvl7pPr>
            <a:lvl8pPr marL="1371600" algn="l" rtl="0" fontAlgn="base">
              <a:lnSpc>
                <a:spcPct val="95000"/>
              </a:lnSpc>
              <a:spcBef>
                <a:spcPct val="0"/>
              </a:spcBef>
              <a:spcAft>
                <a:spcPct val="0"/>
              </a:spcAft>
              <a:defRPr sz="2200">
                <a:solidFill>
                  <a:schemeClr val="bg1"/>
                </a:solidFill>
                <a:latin typeface="Arial" pitchFamily="23" charset="0"/>
              </a:defRPr>
            </a:lvl8pPr>
            <a:lvl9pPr marL="1828800" algn="l" rtl="0" fontAlgn="base">
              <a:lnSpc>
                <a:spcPct val="95000"/>
              </a:lnSpc>
              <a:spcBef>
                <a:spcPct val="0"/>
              </a:spcBef>
              <a:spcAft>
                <a:spcPct val="0"/>
              </a:spcAft>
              <a:defRPr sz="2200">
                <a:solidFill>
                  <a:schemeClr val="bg1"/>
                </a:solidFill>
                <a:latin typeface="Arial" pitchFamily="23" charset="0"/>
              </a:defRPr>
            </a:lvl9pPr>
          </a:lstStyle>
          <a:p>
            <a:r>
              <a:rPr lang="en-US" b="1" kern="0" dirty="0" smtClean="0"/>
              <a:t>EV ECONOMICS IMPROVING RAPIDLY</a:t>
            </a:r>
            <a:endParaRPr lang="en-US" b="1" kern="0" dirty="0"/>
          </a:p>
        </p:txBody>
      </p:sp>
      <p:cxnSp>
        <p:nvCxnSpPr>
          <p:cNvPr id="29" name="Straight Connector 28"/>
          <p:cNvCxnSpPr/>
          <p:nvPr/>
        </p:nvCxnSpPr>
        <p:spPr bwMode="white">
          <a:xfrm>
            <a:off x="458302" y="5824969"/>
            <a:ext cx="381000" cy="0"/>
          </a:xfrm>
          <a:prstGeom prst="line">
            <a:avLst/>
          </a:prstGeom>
          <a:noFill/>
          <a:ln w="19050" cap="rnd" cmpd="sng" algn="ctr">
            <a:solidFill>
              <a:schemeClr val="bg1"/>
            </a:solidFill>
            <a:prstDash val="sysDot"/>
            <a:round/>
            <a:headEnd type="oval" w="sm" len="sm"/>
            <a:tailEnd type="arrow" w="lg" len="sm"/>
          </a:ln>
          <a:effectLst/>
        </p:spPr>
      </p:cxnSp>
      <p:cxnSp>
        <p:nvCxnSpPr>
          <p:cNvPr id="30" name="Straight Connector 29"/>
          <p:cNvCxnSpPr/>
          <p:nvPr/>
        </p:nvCxnSpPr>
        <p:spPr bwMode="white">
          <a:xfrm>
            <a:off x="458302" y="6104965"/>
            <a:ext cx="381000" cy="0"/>
          </a:xfrm>
          <a:prstGeom prst="line">
            <a:avLst/>
          </a:prstGeom>
          <a:noFill/>
          <a:ln w="19050" cap="rnd" cmpd="sng" algn="ctr">
            <a:solidFill>
              <a:schemeClr val="bg1"/>
            </a:solidFill>
            <a:prstDash val="sysDot"/>
            <a:round/>
            <a:headEnd type="oval" w="sm" len="sm"/>
            <a:tailEnd type="arrow" w="lg" len="sm"/>
          </a:ln>
          <a:effectLst/>
        </p:spPr>
      </p:cxnSp>
      <p:sp>
        <p:nvSpPr>
          <p:cNvPr id="31" name="TextBox 30"/>
          <p:cNvSpPr txBox="1"/>
          <p:nvPr/>
        </p:nvSpPr>
        <p:spPr>
          <a:xfrm>
            <a:off x="3459479" y="2002563"/>
            <a:ext cx="944880" cy="269304"/>
          </a:xfrm>
          <a:prstGeom prst="rect">
            <a:avLst/>
          </a:prstGeom>
          <a:noFill/>
        </p:spPr>
        <p:txBody>
          <a:bodyPr wrap="square" rtlCol="0" anchor="t" anchorCtr="0">
            <a:spAutoFit/>
          </a:bodyPr>
          <a:lstStyle/>
          <a:p>
            <a:pPr>
              <a:lnSpc>
                <a:spcPct val="95000"/>
              </a:lnSpc>
            </a:pPr>
            <a:r>
              <a:rPr lang="en-US" sz="1200" dirty="0" smtClean="0">
                <a:solidFill>
                  <a:schemeClr val="bg1"/>
                </a:solidFill>
                <a:latin typeface="Calibri"/>
                <a:cs typeface="Calibri"/>
              </a:rPr>
              <a:t>850</a:t>
            </a:r>
          </a:p>
        </p:txBody>
      </p:sp>
    </p:spTree>
    <p:extLst>
      <p:ext uri="{BB962C8B-B14F-4D97-AF65-F5344CB8AC3E}">
        <p14:creationId xmlns:p14="http://schemas.microsoft.com/office/powerpoint/2010/main" val="3962691558"/>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1829"/>
            <a:ext cx="6800273" cy="395173"/>
          </a:xfrm>
        </p:spPr>
        <p:txBody>
          <a:bodyPr/>
          <a:lstStyle/>
          <a:p>
            <a:r>
              <a:rPr lang="en-US" sz="2400" b="1" dirty="0" smtClean="0"/>
              <a:t>THE WORLD OF TRANSIT IS CHANGING</a:t>
            </a:r>
            <a:endParaRPr lang="en-US" sz="2400" b="1"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15143"/>
            <a:ext cx="9122718" cy="5063108"/>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282" y="1415143"/>
            <a:ext cx="9144000" cy="5271999"/>
          </a:xfrm>
          <a:prstGeom prst="rect">
            <a:avLst/>
          </a:prstGeom>
        </p:spPr>
      </p:pic>
    </p:spTree>
    <p:extLst>
      <p:ext uri="{BB962C8B-B14F-4D97-AF65-F5344CB8AC3E}">
        <p14:creationId xmlns:p14="http://schemas.microsoft.com/office/powerpoint/2010/main" val="58128891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3" y="637426"/>
            <a:ext cx="6800273" cy="344710"/>
          </a:xfrm>
        </p:spPr>
        <p:txBody>
          <a:bodyPr/>
          <a:lstStyle/>
          <a:p>
            <a:r>
              <a:rPr lang="en-US" b="1" dirty="0" smtClean="0"/>
              <a:t>HEAVY DUTY EV MARKET TIMING</a:t>
            </a:r>
            <a:endParaRPr lang="en-US" b="1" dirty="0"/>
          </a:p>
        </p:txBody>
      </p:sp>
      <p:sp>
        <p:nvSpPr>
          <p:cNvPr id="7" name="Content Placeholder 3"/>
          <p:cNvSpPr txBox="1">
            <a:spLocks/>
          </p:cNvSpPr>
          <p:nvPr/>
        </p:nvSpPr>
        <p:spPr>
          <a:xfrm>
            <a:off x="111891" y="1206995"/>
            <a:ext cx="9032109" cy="662445"/>
          </a:xfrm>
          <a:prstGeom prst="rect">
            <a:avLst/>
          </a:prstGeom>
        </p:spPr>
        <p:txBody>
          <a:bodyPr/>
          <a:lstStyle>
            <a:lvl1pPr marL="284163" indent="-284163" algn="l" rtl="0" eaLnBrk="0" fontAlgn="base" hangingPunct="0">
              <a:lnSpc>
                <a:spcPct val="95000"/>
              </a:lnSpc>
              <a:spcBef>
                <a:spcPts val="400"/>
              </a:spcBef>
              <a:spcAft>
                <a:spcPts val="400"/>
              </a:spcAft>
              <a:buClr>
                <a:schemeClr val="tx1"/>
              </a:buClr>
              <a:buSzPct val="100000"/>
              <a:buFont typeface="Arial"/>
              <a:buChar char="•"/>
              <a:defRPr sz="2000" b="0" i="0">
                <a:solidFill>
                  <a:schemeClr val="tx2">
                    <a:lumMod val="75000"/>
                  </a:schemeClr>
                </a:solidFill>
                <a:latin typeface="Calibri"/>
                <a:ea typeface="ＭＳ Ｐゴシック" charset="-128"/>
                <a:cs typeface="Calibri"/>
              </a:defRPr>
            </a:lvl1pPr>
            <a:lvl2pPr marL="742950" indent="-285750" algn="l" rtl="0" eaLnBrk="0" fontAlgn="base" hangingPunct="0">
              <a:lnSpc>
                <a:spcPct val="95000"/>
              </a:lnSpc>
              <a:spcBef>
                <a:spcPts val="0"/>
              </a:spcBef>
              <a:spcAft>
                <a:spcPts val="400"/>
              </a:spcAft>
              <a:buClr>
                <a:schemeClr val="tx1"/>
              </a:buClr>
              <a:buChar char="–"/>
              <a:defRPr sz="1800" b="0" i="0">
                <a:solidFill>
                  <a:schemeClr val="tx2">
                    <a:lumMod val="75000"/>
                  </a:schemeClr>
                </a:solidFill>
                <a:latin typeface="Calibri"/>
                <a:ea typeface="ＭＳ Ｐゴシック" pitchFamily="23" charset="-128"/>
                <a:cs typeface="Calibri"/>
              </a:defRPr>
            </a:lvl2pPr>
            <a:lvl3pPr marL="1143000" indent="-228600" algn="l" rtl="0" eaLnBrk="0" fontAlgn="base" hangingPunct="0">
              <a:lnSpc>
                <a:spcPct val="95000"/>
              </a:lnSpc>
              <a:spcBef>
                <a:spcPts val="0"/>
              </a:spcBef>
              <a:spcAft>
                <a:spcPts val="400"/>
              </a:spcAft>
              <a:buClr>
                <a:schemeClr val="tx1"/>
              </a:buClr>
              <a:buSzPct val="85000"/>
              <a:buChar char="•"/>
              <a:defRPr sz="1600" b="0" i="0">
                <a:solidFill>
                  <a:schemeClr val="tx2">
                    <a:lumMod val="75000"/>
                  </a:schemeClr>
                </a:solidFill>
                <a:latin typeface="Calibri"/>
                <a:ea typeface="ＭＳ Ｐゴシック" pitchFamily="23" charset="-128"/>
                <a:cs typeface="Calibri"/>
              </a:defRPr>
            </a:lvl3pPr>
            <a:lvl4pPr marL="1600200" indent="-228600" algn="l" rtl="0" eaLnBrk="0" fontAlgn="base" hangingPunct="0">
              <a:lnSpc>
                <a:spcPct val="95000"/>
              </a:lnSpc>
              <a:spcBef>
                <a:spcPts val="0"/>
              </a:spcBef>
              <a:spcAft>
                <a:spcPts val="400"/>
              </a:spcAft>
              <a:buClr>
                <a:schemeClr val="tx1"/>
              </a:buClr>
              <a:buChar char="–"/>
              <a:defRPr sz="1600" b="0" i="0">
                <a:solidFill>
                  <a:schemeClr val="tx2">
                    <a:lumMod val="75000"/>
                  </a:schemeClr>
                </a:solidFill>
                <a:latin typeface="Calibri"/>
                <a:ea typeface="ＭＳ Ｐゴシック" pitchFamily="23" charset="-128"/>
                <a:cs typeface="Calibri"/>
              </a:defRPr>
            </a:lvl4pPr>
            <a:lvl5pPr marL="2057400" indent="-228600" algn="l" rtl="0" eaLnBrk="0" fontAlgn="base" hangingPunct="0">
              <a:lnSpc>
                <a:spcPct val="95000"/>
              </a:lnSpc>
              <a:spcBef>
                <a:spcPts val="0"/>
              </a:spcBef>
              <a:spcAft>
                <a:spcPts val="400"/>
              </a:spcAft>
              <a:buClr>
                <a:schemeClr val="tx1"/>
              </a:buClr>
              <a:buChar char="»"/>
              <a:defRPr sz="1600" b="0" i="0">
                <a:solidFill>
                  <a:schemeClr val="tx2">
                    <a:lumMod val="75000"/>
                  </a:schemeClr>
                </a:solidFill>
                <a:latin typeface="Calibri"/>
                <a:ea typeface="ＭＳ Ｐゴシック" pitchFamily="23" charset="-128"/>
                <a:cs typeface="Calibri"/>
              </a:defRPr>
            </a:lvl5pPr>
            <a:lvl6pPr marL="2514600" indent="-228600"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6pPr>
            <a:lvl7pPr marL="2971800" indent="-228600"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7pPr>
            <a:lvl8pPr marL="3429000" indent="-228600"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8pPr>
            <a:lvl9pPr marL="3886200" indent="-228600"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9pPr>
          </a:lstStyle>
          <a:p>
            <a:r>
              <a:rPr lang="en-US" kern="0" dirty="0" smtClean="0">
                <a:solidFill>
                  <a:schemeClr val="tx1"/>
                </a:solidFill>
              </a:rPr>
              <a:t>With the latest 5-Year Transportation Bill (</a:t>
            </a:r>
            <a:r>
              <a:rPr lang="en-US" i="1" kern="0" dirty="0" smtClean="0">
                <a:solidFill>
                  <a:schemeClr val="tx1"/>
                </a:solidFill>
              </a:rPr>
              <a:t>FAST</a:t>
            </a:r>
            <a:r>
              <a:rPr lang="en-US" kern="0" dirty="0" smtClean="0">
                <a:solidFill>
                  <a:schemeClr val="tx1"/>
                </a:solidFill>
              </a:rPr>
              <a:t> Act) and the California ARB programs</a:t>
            </a:r>
            <a:r>
              <a:rPr lang="en-US" b="1" kern="0" dirty="0" smtClean="0">
                <a:solidFill>
                  <a:schemeClr val="tx1"/>
                </a:solidFill>
              </a:rPr>
              <a:t> </a:t>
            </a:r>
            <a:r>
              <a:rPr lang="en-US" kern="0" dirty="0" smtClean="0">
                <a:solidFill>
                  <a:schemeClr val="tx1"/>
                </a:solidFill>
              </a:rPr>
              <a:t>(Cap &amp; Trade, Advanced Clean Transit Regulation) the next five years will enable EV to scale-up, cost-down and dominate the market </a:t>
            </a:r>
          </a:p>
          <a:p>
            <a:r>
              <a:rPr lang="en-US" kern="0" dirty="0" smtClean="0">
                <a:solidFill>
                  <a:schemeClr val="tx1"/>
                </a:solidFill>
              </a:rPr>
              <a:t>EV can climb the experience curve and resoundingly beat internal combustion</a:t>
            </a:r>
          </a:p>
          <a:p>
            <a:r>
              <a:rPr lang="en-US" kern="0" dirty="0" smtClean="0">
                <a:solidFill>
                  <a:schemeClr val="tx1"/>
                </a:solidFill>
              </a:rPr>
              <a:t>Federal “Lo-No” Funding (part of FAST Act) is accelerating the market by encouraging agencies to apply for the </a:t>
            </a:r>
            <a:r>
              <a:rPr lang="en-US" b="1" kern="0" dirty="0" smtClean="0">
                <a:solidFill>
                  <a:schemeClr val="tx1"/>
                </a:solidFill>
              </a:rPr>
              <a:t>cost-premium </a:t>
            </a:r>
            <a:r>
              <a:rPr lang="en-US" kern="0" dirty="0" smtClean="0">
                <a:solidFill>
                  <a:schemeClr val="tx1"/>
                </a:solidFill>
              </a:rPr>
              <a:t>of EV technology, versus the entire purchase</a:t>
            </a:r>
            <a:endParaRPr lang="en-US" kern="0" dirty="0">
              <a:solidFill>
                <a:schemeClr val="tx1"/>
              </a:solidFill>
            </a:endParaRPr>
          </a:p>
          <a:p>
            <a:pPr marL="0" indent="0">
              <a:buNone/>
            </a:pPr>
            <a:r>
              <a:rPr lang="en-US" kern="0" dirty="0" smtClean="0">
                <a:solidFill>
                  <a:schemeClr val="tx1"/>
                </a:solidFill>
              </a:rPr>
              <a:t>The potential transition:</a:t>
            </a:r>
            <a:endParaRPr lang="en-US" kern="0" dirty="0">
              <a:solidFill>
                <a:schemeClr val="tx1"/>
              </a:solidFill>
            </a:endParaRPr>
          </a:p>
          <a:p>
            <a:pPr marL="0" indent="0">
              <a:buNone/>
            </a:pPr>
            <a:endParaRPr lang="en-US" kern="0" dirty="0" smtClean="0">
              <a:solidFill>
                <a:schemeClr val="tx1"/>
              </a:solidFill>
            </a:endParaRPr>
          </a:p>
          <a:p>
            <a:endParaRPr lang="en-US" kern="0" dirty="0" smtClean="0">
              <a:solidFill>
                <a:schemeClr val="tx1"/>
              </a:solidFill>
            </a:endParaRPr>
          </a:p>
          <a:p>
            <a:endParaRPr lang="en-US" kern="0" dirty="0">
              <a:solidFill>
                <a:schemeClr val="tx1"/>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7231" y="4167265"/>
            <a:ext cx="8798584" cy="2349305"/>
          </a:xfrm>
          <a:prstGeom prst="rect">
            <a:avLst/>
          </a:prstGeom>
        </p:spPr>
      </p:pic>
    </p:spTree>
    <p:extLst>
      <p:ext uri="{BB962C8B-B14F-4D97-AF65-F5344CB8AC3E}">
        <p14:creationId xmlns:p14="http://schemas.microsoft.com/office/powerpoint/2010/main" val="1793809730"/>
      </p:ext>
    </p:extLst>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3" y="650058"/>
            <a:ext cx="6957753" cy="319446"/>
          </a:xfrm>
        </p:spPr>
        <p:txBody>
          <a:bodyPr/>
          <a:lstStyle/>
          <a:p>
            <a:r>
              <a:rPr lang="en-US" sz="1800" b="1" dirty="0" smtClean="0"/>
              <a:t>CHANGING MARKET DYNAMICS MEAN  IT’S 100% THE RIGHT SPACE</a:t>
            </a:r>
            <a:endParaRPr lang="en-US" sz="1800" b="1" dirty="0"/>
          </a:p>
        </p:txBody>
      </p:sp>
      <p:sp>
        <p:nvSpPr>
          <p:cNvPr id="6" name="Content Placeholder 2"/>
          <p:cNvSpPr>
            <a:spLocks noGrp="1"/>
          </p:cNvSpPr>
          <p:nvPr>
            <p:ph idx="1"/>
          </p:nvPr>
        </p:nvSpPr>
        <p:spPr>
          <a:xfrm>
            <a:off x="-18473" y="1437732"/>
            <a:ext cx="5835408" cy="4062138"/>
          </a:xfrm>
        </p:spPr>
        <p:txBody>
          <a:bodyPr/>
          <a:lstStyle/>
          <a:p>
            <a:pPr marL="0" indent="0">
              <a:buNone/>
            </a:pPr>
            <a:r>
              <a:rPr lang="en-US" sz="2400" b="1" u="sng" dirty="0" smtClean="0">
                <a:solidFill>
                  <a:srgbClr val="000000"/>
                </a:solidFill>
              </a:rPr>
              <a:t>Market Signals</a:t>
            </a:r>
          </a:p>
          <a:p>
            <a:pPr lvl="1">
              <a:buFont typeface="Arial" panose="020B0604020202020204" pitchFamily="34" charset="0"/>
              <a:buChar char="•"/>
            </a:pPr>
            <a:r>
              <a:rPr lang="en-US" sz="2400" dirty="0" smtClean="0">
                <a:solidFill>
                  <a:srgbClr val="000000"/>
                </a:solidFill>
              </a:rPr>
              <a:t>The </a:t>
            </a:r>
            <a:r>
              <a:rPr lang="en-US" sz="2400" dirty="0">
                <a:solidFill>
                  <a:srgbClr val="000000"/>
                </a:solidFill>
              </a:rPr>
              <a:t>market for medium and large hybrid and pure electric buses will be over $72 billion in </a:t>
            </a:r>
            <a:r>
              <a:rPr lang="en-US" sz="2400" dirty="0" smtClean="0">
                <a:solidFill>
                  <a:srgbClr val="000000"/>
                </a:solidFill>
              </a:rPr>
              <a:t>2025</a:t>
            </a:r>
          </a:p>
          <a:p>
            <a:pPr lvl="1">
              <a:buFont typeface="Arial" panose="020B0604020202020204" pitchFamily="34" charset="0"/>
              <a:buChar char="•"/>
            </a:pPr>
            <a:endParaRPr lang="en-US" sz="2400" dirty="0">
              <a:solidFill>
                <a:srgbClr val="000000"/>
              </a:solidFill>
            </a:endParaRPr>
          </a:p>
          <a:p>
            <a:pPr lvl="1">
              <a:buFont typeface="Arial" panose="020B0604020202020204" pitchFamily="34" charset="0"/>
              <a:buChar char="•"/>
            </a:pPr>
            <a:r>
              <a:rPr lang="en-US" sz="2400" dirty="0" smtClean="0">
                <a:solidFill>
                  <a:srgbClr val="000000"/>
                </a:solidFill>
              </a:rPr>
              <a:t>A city with half a million inhabitants would save about US $12 million per year if the city’s buses ran on electricity instead of diesel, according to an analysis conducted by KPMG</a:t>
            </a:r>
          </a:p>
          <a:p>
            <a:endParaRPr lang="en-US" sz="1400" dirty="0">
              <a:solidFill>
                <a:srgbClr val="000000"/>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86814" y="4861520"/>
            <a:ext cx="2611174" cy="1636336"/>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86814" y="3035155"/>
            <a:ext cx="2611174" cy="1636336"/>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86814" y="1208791"/>
            <a:ext cx="2611174" cy="1636336"/>
          </a:xfrm>
          <a:prstGeom prst="rect">
            <a:avLst/>
          </a:prstGeom>
        </p:spPr>
      </p:pic>
    </p:spTree>
    <p:extLst>
      <p:ext uri="{BB962C8B-B14F-4D97-AF65-F5344CB8AC3E}">
        <p14:creationId xmlns:p14="http://schemas.microsoft.com/office/powerpoint/2010/main" val="2716417799"/>
      </p:ext>
    </p:extLst>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3" y="637426"/>
            <a:ext cx="6800273" cy="344710"/>
          </a:xfrm>
        </p:spPr>
        <p:txBody>
          <a:bodyPr/>
          <a:lstStyle/>
          <a:p>
            <a:r>
              <a:rPr lang="en-US" b="1" dirty="0" smtClean="0"/>
              <a:t>TIMING IS RIGHT – THIS IS THE WINDOW</a:t>
            </a:r>
            <a:endParaRPr lang="en-US" b="1" dirty="0"/>
          </a:p>
        </p:txBody>
      </p:sp>
      <p:sp>
        <p:nvSpPr>
          <p:cNvPr id="6" name="Content Placeholder 2"/>
          <p:cNvSpPr>
            <a:spLocks noGrp="1"/>
          </p:cNvSpPr>
          <p:nvPr>
            <p:ph idx="1"/>
          </p:nvPr>
        </p:nvSpPr>
        <p:spPr>
          <a:xfrm>
            <a:off x="114072" y="1091583"/>
            <a:ext cx="6205448" cy="5781070"/>
          </a:xfrm>
        </p:spPr>
        <p:txBody>
          <a:bodyPr/>
          <a:lstStyle/>
          <a:p>
            <a:pPr marL="0" indent="0">
              <a:buNone/>
            </a:pPr>
            <a:r>
              <a:rPr lang="en-US" sz="1700" b="1" u="sng" dirty="0" smtClean="0">
                <a:solidFill>
                  <a:srgbClr val="000000"/>
                </a:solidFill>
              </a:rPr>
              <a:t>Macro Environment</a:t>
            </a:r>
          </a:p>
          <a:p>
            <a:r>
              <a:rPr lang="en-US" sz="1700" b="1" dirty="0" smtClean="0">
                <a:solidFill>
                  <a:srgbClr val="000000"/>
                </a:solidFill>
              </a:rPr>
              <a:t>North American transit capital expenditures are cyclical</a:t>
            </a:r>
          </a:p>
          <a:p>
            <a:pPr lvl="1"/>
            <a:r>
              <a:rPr lang="en-US" sz="1700" dirty="0" smtClean="0">
                <a:solidFill>
                  <a:srgbClr val="000000"/>
                </a:solidFill>
              </a:rPr>
              <a:t>Transit CAPX has been behind schedule for years, leading to average vehicle age creeping up to 9 years</a:t>
            </a:r>
          </a:p>
          <a:p>
            <a:r>
              <a:rPr lang="en-US" sz="1700" b="1" dirty="0" smtClean="0">
                <a:solidFill>
                  <a:srgbClr val="000000"/>
                </a:solidFill>
              </a:rPr>
              <a:t>We are entering a growth phase of the capital </a:t>
            </a:r>
            <a:r>
              <a:rPr lang="en-US" sz="1700" b="1" dirty="0">
                <a:solidFill>
                  <a:srgbClr val="000000"/>
                </a:solidFill>
              </a:rPr>
              <a:t>c</a:t>
            </a:r>
            <a:r>
              <a:rPr lang="en-US" sz="1700" b="1" dirty="0" smtClean="0">
                <a:solidFill>
                  <a:srgbClr val="000000"/>
                </a:solidFill>
              </a:rPr>
              <a:t>ycle, driven by new, long-term federal funding that finally passed into law</a:t>
            </a:r>
          </a:p>
          <a:p>
            <a:r>
              <a:rPr lang="en-US" sz="1700" b="1" dirty="0" smtClean="0">
                <a:solidFill>
                  <a:srgbClr val="000000"/>
                </a:solidFill>
              </a:rPr>
              <a:t>This is an ideal time to turn-over fleets to new technology, and local policy will accelerate EV</a:t>
            </a:r>
          </a:p>
          <a:p>
            <a:pPr lvl="1"/>
            <a:r>
              <a:rPr lang="en-US" sz="1700" dirty="0" smtClean="0">
                <a:solidFill>
                  <a:srgbClr val="000000"/>
                </a:solidFill>
              </a:rPr>
              <a:t>California (1/7 of the US Market) focused on zero emission through a variety of programs, some of which will exceed FTA zero emission funding on an annual basis</a:t>
            </a:r>
          </a:p>
          <a:p>
            <a:pPr lvl="1"/>
            <a:r>
              <a:rPr lang="en-US" sz="1700" dirty="0" smtClean="0">
                <a:solidFill>
                  <a:srgbClr val="000000"/>
                </a:solidFill>
              </a:rPr>
              <a:t>Washington State, Oregon, New York, Chicago continue to lead as well</a:t>
            </a:r>
          </a:p>
          <a:p>
            <a:pPr lvl="1"/>
            <a:r>
              <a:rPr lang="en-US" sz="1700" dirty="0" smtClean="0">
                <a:solidFill>
                  <a:srgbClr val="000000"/>
                </a:solidFill>
              </a:rPr>
              <a:t>Individual Cities and mayors taking a lead of smart city and environmental initiatives</a:t>
            </a:r>
          </a:p>
          <a:p>
            <a:r>
              <a:rPr lang="en-US" sz="1700" b="1" dirty="0" smtClean="0">
                <a:solidFill>
                  <a:srgbClr val="000000"/>
                </a:solidFill>
              </a:rPr>
              <a:t>Oil </a:t>
            </a:r>
            <a:r>
              <a:rPr lang="en-US" sz="1700" b="1" dirty="0">
                <a:solidFill>
                  <a:srgbClr val="000000"/>
                </a:solidFill>
              </a:rPr>
              <a:t>p</a:t>
            </a:r>
            <a:r>
              <a:rPr lang="en-US" sz="1700" b="1" dirty="0" smtClean="0">
                <a:solidFill>
                  <a:srgbClr val="000000"/>
                </a:solidFill>
              </a:rPr>
              <a:t>rices remain depressed</a:t>
            </a:r>
          </a:p>
          <a:p>
            <a:pPr lvl="1"/>
            <a:r>
              <a:rPr lang="en-US" sz="1700" dirty="0">
                <a:solidFill>
                  <a:srgbClr val="000000"/>
                </a:solidFill>
              </a:rPr>
              <a:t>Y</a:t>
            </a:r>
            <a:r>
              <a:rPr lang="en-US" sz="1700" dirty="0" smtClean="0">
                <a:solidFill>
                  <a:srgbClr val="000000"/>
                </a:solidFill>
              </a:rPr>
              <a:t>et we aren’t experiencing any lack of interest in EV technology</a:t>
            </a:r>
          </a:p>
          <a:p>
            <a:pPr lvl="1"/>
            <a:r>
              <a:rPr lang="en-US" sz="1700" dirty="0" smtClean="0">
                <a:solidFill>
                  <a:srgbClr val="000000"/>
                </a:solidFill>
              </a:rPr>
              <a:t>Some customers seem interested in re-investing their fuel savings in EV, and none of them believe cheap oil is durable</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92557" y="4019697"/>
            <a:ext cx="2718769" cy="2039077"/>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26521" y="1605287"/>
            <a:ext cx="2850839" cy="2038350"/>
          </a:xfrm>
          <a:prstGeom prst="rect">
            <a:avLst/>
          </a:prstGeom>
          <a:effectLst>
            <a:softEdge rad="317500"/>
          </a:effectLst>
        </p:spPr>
      </p:pic>
    </p:spTree>
    <p:extLst>
      <p:ext uri="{BB962C8B-B14F-4D97-AF65-F5344CB8AC3E}">
        <p14:creationId xmlns:p14="http://schemas.microsoft.com/office/powerpoint/2010/main" val="66625513"/>
      </p:ext>
    </p:extLst>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3" y="637426"/>
            <a:ext cx="6800273" cy="344710"/>
          </a:xfrm>
        </p:spPr>
        <p:txBody>
          <a:bodyPr/>
          <a:lstStyle/>
          <a:p>
            <a:r>
              <a:rPr lang="en-US" b="1" dirty="0" smtClean="0"/>
              <a:t>NEW REGULATIONS AND POLICIES ACCELERATING EV ADOPTION</a:t>
            </a:r>
            <a:endParaRPr lang="en-US" b="1" dirty="0"/>
          </a:p>
        </p:txBody>
      </p:sp>
      <p:sp>
        <p:nvSpPr>
          <p:cNvPr id="3" name="Content Placeholder 2"/>
          <p:cNvSpPr>
            <a:spLocks noGrp="1"/>
          </p:cNvSpPr>
          <p:nvPr>
            <p:ph idx="1"/>
          </p:nvPr>
        </p:nvSpPr>
        <p:spPr>
          <a:xfrm>
            <a:off x="120502" y="1493129"/>
            <a:ext cx="8924925" cy="4786951"/>
          </a:xfrm>
        </p:spPr>
        <p:txBody>
          <a:bodyPr/>
          <a:lstStyle/>
          <a:p>
            <a:r>
              <a:rPr lang="en-US" sz="1600" dirty="0" smtClean="0">
                <a:solidFill>
                  <a:schemeClr val="tx1"/>
                </a:solidFill>
              </a:rPr>
              <a:t>CA Gov. 2015 Exec. Order </a:t>
            </a:r>
            <a:r>
              <a:rPr lang="en-US" sz="1600" b="1" dirty="0" smtClean="0">
                <a:solidFill>
                  <a:schemeClr val="tx1"/>
                </a:solidFill>
              </a:rPr>
              <a:t>to reduce GHG emissions by 40% and petroleum use by up to 50% by 2030</a:t>
            </a:r>
          </a:p>
          <a:p>
            <a:r>
              <a:rPr lang="en-US" sz="1600" b="1" dirty="0" smtClean="0">
                <a:solidFill>
                  <a:schemeClr val="tx1"/>
                </a:solidFill>
              </a:rPr>
              <a:t>$2.2</a:t>
            </a:r>
            <a:r>
              <a:rPr lang="en-US" sz="1600" b="1" u="sng" dirty="0" smtClean="0">
                <a:solidFill>
                  <a:schemeClr val="tx1"/>
                </a:solidFill>
              </a:rPr>
              <a:t>B</a:t>
            </a:r>
            <a:r>
              <a:rPr lang="en-US" sz="1600" b="1" dirty="0" smtClean="0">
                <a:solidFill>
                  <a:schemeClr val="tx1"/>
                </a:solidFill>
              </a:rPr>
              <a:t> available in Cap and Trade funding</a:t>
            </a:r>
            <a:r>
              <a:rPr lang="en-US" sz="1600" dirty="0" smtClean="0">
                <a:solidFill>
                  <a:schemeClr val="tx1"/>
                </a:solidFill>
              </a:rPr>
              <a:t>; CA Gov. recently allocated $350M for Low Carbon Transportation to Air Resources Board (up from $200M)</a:t>
            </a:r>
          </a:p>
          <a:p>
            <a:pPr lvl="1"/>
            <a:r>
              <a:rPr lang="en-US" sz="1600" dirty="0" smtClean="0">
                <a:solidFill>
                  <a:schemeClr val="tx1"/>
                </a:solidFill>
              </a:rPr>
              <a:t>Add’l $5M for </a:t>
            </a:r>
            <a:r>
              <a:rPr lang="en-US" sz="1600" b="1" dirty="0" smtClean="0">
                <a:solidFill>
                  <a:schemeClr val="tx1"/>
                </a:solidFill>
              </a:rPr>
              <a:t>HVIP </a:t>
            </a:r>
            <a:r>
              <a:rPr lang="en-US" sz="1600" dirty="0" smtClean="0">
                <a:solidFill>
                  <a:schemeClr val="tx1"/>
                </a:solidFill>
              </a:rPr>
              <a:t>Program (total of $12M)</a:t>
            </a:r>
          </a:p>
          <a:p>
            <a:pPr lvl="1"/>
            <a:r>
              <a:rPr lang="en-US" sz="1600" dirty="0" smtClean="0">
                <a:solidFill>
                  <a:schemeClr val="tx1"/>
                </a:solidFill>
              </a:rPr>
              <a:t>Add’l $20M for </a:t>
            </a:r>
            <a:r>
              <a:rPr lang="en-US" sz="1600" b="1" dirty="0" smtClean="0">
                <a:solidFill>
                  <a:schemeClr val="tx1"/>
                </a:solidFill>
              </a:rPr>
              <a:t>Bus Pilot Deployments </a:t>
            </a:r>
            <a:r>
              <a:rPr lang="en-US" sz="1600" dirty="0" smtClean="0">
                <a:solidFill>
                  <a:schemeClr val="tx1"/>
                </a:solidFill>
              </a:rPr>
              <a:t>(total of $45M; now separate from trucks)</a:t>
            </a:r>
          </a:p>
          <a:p>
            <a:r>
              <a:rPr lang="en-US" sz="1600" dirty="0" smtClean="0">
                <a:solidFill>
                  <a:schemeClr val="tx1"/>
                </a:solidFill>
              </a:rPr>
              <a:t>CA Governor increased </a:t>
            </a:r>
            <a:r>
              <a:rPr lang="en-US" sz="1600" b="1" dirty="0" smtClean="0">
                <a:solidFill>
                  <a:schemeClr val="tx1"/>
                </a:solidFill>
              </a:rPr>
              <a:t>Low Carbon Transit Operations </a:t>
            </a:r>
            <a:r>
              <a:rPr lang="en-US" sz="1600" dirty="0" smtClean="0">
                <a:solidFill>
                  <a:schemeClr val="tx1"/>
                </a:solidFill>
              </a:rPr>
              <a:t>(LCTOP) from proposed $50M to $100M; will provide operating and capital assistance to reduce GHG emissions and improve mobility; priority on serving disadvantaged communities</a:t>
            </a:r>
          </a:p>
          <a:p>
            <a:r>
              <a:rPr lang="en-US" sz="1600" b="1" dirty="0" smtClean="0">
                <a:solidFill>
                  <a:schemeClr val="tx1"/>
                </a:solidFill>
              </a:rPr>
              <a:t>CA 2015 ZEV Action Plan </a:t>
            </a:r>
            <a:r>
              <a:rPr lang="en-US" sz="1600" dirty="0" smtClean="0">
                <a:solidFill>
                  <a:schemeClr val="tx1"/>
                </a:solidFill>
              </a:rPr>
              <a:t>calls for expansion of use of zero-emission buses in public transportation; possible tax relief on purchase of heavy duty ZEV</a:t>
            </a:r>
          </a:p>
          <a:p>
            <a:r>
              <a:rPr lang="en-US" sz="1600" b="1" dirty="0" smtClean="0">
                <a:solidFill>
                  <a:schemeClr val="tx1"/>
                </a:solidFill>
              </a:rPr>
              <a:t>ARB’s Advanced Clean Transit Rule </a:t>
            </a:r>
            <a:r>
              <a:rPr lang="en-US" sz="1600" dirty="0" smtClean="0">
                <a:solidFill>
                  <a:schemeClr val="tx1"/>
                </a:solidFill>
              </a:rPr>
              <a:t>- goal of complete fleet transition to zero emission technologies by 2040; bus mandate to start in 2018; for first time, acknowledged electric buses are ahead of fuel cell buses on commercialization readiness and that CNG technology is an interim solution</a:t>
            </a:r>
          </a:p>
          <a:p>
            <a:r>
              <a:rPr lang="en-US" sz="1600" dirty="0" smtClean="0">
                <a:solidFill>
                  <a:schemeClr val="tx1"/>
                </a:solidFill>
              </a:rPr>
              <a:t>CEC has two significant funding programs: (i) </a:t>
            </a:r>
            <a:r>
              <a:rPr lang="en-US" sz="1600" b="1" dirty="0" smtClean="0">
                <a:solidFill>
                  <a:schemeClr val="tx1"/>
                </a:solidFill>
              </a:rPr>
              <a:t>AB 118 </a:t>
            </a:r>
            <a:r>
              <a:rPr lang="en-US" sz="1600" dirty="0" smtClean="0">
                <a:solidFill>
                  <a:schemeClr val="tx1"/>
                </a:solidFill>
              </a:rPr>
              <a:t>- ~$100M each year for vehicle deployment, mfg. and charging infrastructure; (ii) </a:t>
            </a:r>
            <a:r>
              <a:rPr lang="en-US" sz="1600" b="1" dirty="0" smtClean="0">
                <a:solidFill>
                  <a:schemeClr val="tx1"/>
                </a:solidFill>
              </a:rPr>
              <a:t>EPIC program </a:t>
            </a:r>
            <a:r>
              <a:rPr lang="en-US" sz="1600" dirty="0" smtClean="0">
                <a:solidFill>
                  <a:schemeClr val="tx1"/>
                </a:solidFill>
              </a:rPr>
              <a:t>- ~$162M each year to fund applied research and development, technology demonstration and deployment for clean energy technologies   </a:t>
            </a:r>
          </a:p>
          <a:p>
            <a:r>
              <a:rPr lang="en-US" sz="1600" b="1" dirty="0" smtClean="0">
                <a:solidFill>
                  <a:schemeClr val="tx1"/>
                </a:solidFill>
              </a:rPr>
              <a:t>Federal 5339 C Low-No Funding</a:t>
            </a:r>
            <a:r>
              <a:rPr lang="en-US" sz="1600" dirty="0" smtClean="0">
                <a:solidFill>
                  <a:schemeClr val="tx1"/>
                </a:solidFill>
              </a:rPr>
              <a:t>; $26 million in 2016, &gt; $50 million per year 2017 – 2022</a:t>
            </a:r>
          </a:p>
        </p:txBody>
      </p:sp>
    </p:spTree>
    <p:extLst>
      <p:ext uri="{BB962C8B-B14F-4D97-AF65-F5344CB8AC3E}">
        <p14:creationId xmlns:p14="http://schemas.microsoft.com/office/powerpoint/2010/main" val="3352445910"/>
      </p:ext>
    </p:extLst>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8226"/>
            <a:ext cx="6967913" cy="344710"/>
          </a:xfrm>
        </p:spPr>
        <p:txBody>
          <a:bodyPr/>
          <a:lstStyle/>
          <a:p>
            <a:r>
              <a:rPr lang="en-US" b="1" dirty="0" smtClean="0"/>
              <a:t>WITH NEW TECHNOLOGIES, THE FUTURE WILL LOOK LIKE THIS</a:t>
            </a:r>
            <a:endParaRPr lang="en-US" b="1" dirty="0"/>
          </a:p>
        </p:txBody>
      </p:sp>
      <p:sp>
        <p:nvSpPr>
          <p:cNvPr id="3" name="Content Placeholder 2"/>
          <p:cNvSpPr>
            <a:spLocks noGrp="1"/>
          </p:cNvSpPr>
          <p:nvPr>
            <p:ph idx="1"/>
          </p:nvPr>
        </p:nvSpPr>
        <p:spPr>
          <a:xfrm>
            <a:off x="193040" y="1528835"/>
            <a:ext cx="8636000" cy="5123454"/>
          </a:xfrm>
        </p:spPr>
        <p:txBody>
          <a:bodyPr/>
          <a:lstStyle/>
          <a:p>
            <a:r>
              <a:rPr lang="en-US" sz="2400" dirty="0" smtClean="0">
                <a:solidFill>
                  <a:schemeClr val="tx1"/>
                </a:solidFill>
              </a:rPr>
              <a:t>Fuel that costs 20% of today’s fuel prices</a:t>
            </a:r>
          </a:p>
          <a:p>
            <a:pPr marL="0" indent="0">
              <a:buNone/>
            </a:pPr>
            <a:endParaRPr lang="en-US" sz="2400" dirty="0" smtClean="0">
              <a:solidFill>
                <a:schemeClr val="tx1"/>
              </a:solidFill>
            </a:endParaRPr>
          </a:p>
          <a:p>
            <a:r>
              <a:rPr lang="en-US" sz="2400" dirty="0" smtClean="0">
                <a:solidFill>
                  <a:schemeClr val="tx1"/>
                </a:solidFill>
              </a:rPr>
              <a:t>Buses that last 50% longer</a:t>
            </a:r>
          </a:p>
          <a:p>
            <a:pPr marL="0" indent="0">
              <a:buNone/>
            </a:pPr>
            <a:endParaRPr lang="en-US" sz="2400" dirty="0" smtClean="0">
              <a:solidFill>
                <a:schemeClr val="tx1"/>
              </a:solidFill>
            </a:endParaRPr>
          </a:p>
          <a:p>
            <a:r>
              <a:rPr lang="en-US" sz="2400" dirty="0" smtClean="0">
                <a:solidFill>
                  <a:schemeClr val="tx1"/>
                </a:solidFill>
              </a:rPr>
              <a:t>Buses that have a fleet availability 3-5% greater than current incumbent technology</a:t>
            </a:r>
          </a:p>
          <a:p>
            <a:pPr marL="0" indent="0">
              <a:buNone/>
            </a:pPr>
            <a:endParaRPr lang="en-US" sz="2400" dirty="0" smtClean="0">
              <a:solidFill>
                <a:schemeClr val="tx1"/>
              </a:solidFill>
            </a:endParaRPr>
          </a:p>
          <a:p>
            <a:r>
              <a:rPr lang="en-US" sz="2400" dirty="0" smtClean="0">
                <a:solidFill>
                  <a:schemeClr val="tx1"/>
                </a:solidFill>
              </a:rPr>
              <a:t>Autonomous buses in limited areas reducing demand for drivers</a:t>
            </a:r>
          </a:p>
          <a:p>
            <a:pPr marL="0" indent="0">
              <a:buNone/>
            </a:pPr>
            <a:endParaRPr lang="en-US" sz="2400" dirty="0" smtClean="0">
              <a:solidFill>
                <a:schemeClr val="tx1"/>
              </a:solidFill>
            </a:endParaRPr>
          </a:p>
          <a:p>
            <a:r>
              <a:rPr lang="en-US" sz="2400" dirty="0" smtClean="0">
                <a:solidFill>
                  <a:schemeClr val="tx1"/>
                </a:solidFill>
              </a:rPr>
              <a:t>A transit system in the U.S., that moves twice the number of people as today— at the same overall cost as today—with zero tailpipe emissions</a:t>
            </a:r>
            <a:endParaRPr lang="en-US" sz="2400" dirty="0">
              <a:solidFill>
                <a:schemeClr val="tx1"/>
              </a:solidFill>
            </a:endParaRPr>
          </a:p>
        </p:txBody>
      </p:sp>
    </p:spTree>
    <p:extLst>
      <p:ext uri="{BB962C8B-B14F-4D97-AF65-F5344CB8AC3E}">
        <p14:creationId xmlns:p14="http://schemas.microsoft.com/office/powerpoint/2010/main" val="2713674751"/>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11"/>
          <p:cNvSpPr>
            <a:spLocks noChangeArrowheads="1"/>
          </p:cNvSpPr>
          <p:nvPr/>
        </p:nvSpPr>
        <p:spPr bwMode="gray">
          <a:xfrm>
            <a:off x="0" y="5491561"/>
            <a:ext cx="9144000" cy="1026068"/>
          </a:xfrm>
          <a:prstGeom prst="rect">
            <a:avLst/>
          </a:prstGeom>
          <a:solidFill>
            <a:srgbClr val="00B050"/>
          </a:solidFill>
          <a:ln w="9525" algn="ctr">
            <a:noFill/>
            <a:miter lim="800000"/>
            <a:headEnd/>
            <a:tailEnd/>
          </a:ln>
        </p:spPr>
        <p:txBody>
          <a:bodyPr wrap="none" anchor="ctr"/>
          <a:lstStyle/>
          <a:p>
            <a:pPr fontAlgn="base">
              <a:spcBef>
                <a:spcPct val="0"/>
              </a:spcBef>
              <a:spcAft>
                <a:spcPct val="0"/>
              </a:spcAft>
            </a:pPr>
            <a:endParaRPr lang="en-US" sz="1200" dirty="0">
              <a:solidFill>
                <a:srgbClr val="FFFFFF"/>
              </a:solidFill>
              <a:latin typeface="Arial" pitchFamily="34" charset="0"/>
              <a:cs typeface="Arial" pitchFamily="34" charset="0"/>
            </a:endParaRPr>
          </a:p>
        </p:txBody>
      </p:sp>
      <p:sp>
        <p:nvSpPr>
          <p:cNvPr id="5" name="TextBox 4"/>
          <p:cNvSpPr txBox="1">
            <a:spLocks noChangeArrowheads="1"/>
          </p:cNvSpPr>
          <p:nvPr/>
        </p:nvSpPr>
        <p:spPr bwMode="auto">
          <a:xfrm>
            <a:off x="3190889" y="5750679"/>
            <a:ext cx="2858475" cy="507831"/>
          </a:xfrm>
          <a:prstGeom prst="rect">
            <a:avLst/>
          </a:prstGeom>
          <a:noFill/>
          <a:ln w="9525">
            <a:noFill/>
            <a:miter lim="800000"/>
            <a:headEnd/>
            <a:tailEnd/>
          </a:ln>
        </p:spPr>
        <p:txBody>
          <a:bodyPr wrap="none">
            <a:spAutoFit/>
          </a:bodyPr>
          <a:lstStyle/>
          <a:p>
            <a:pPr algn="ctr"/>
            <a:r>
              <a:rPr lang="en-US" sz="2700" b="1" dirty="0">
                <a:solidFill>
                  <a:srgbClr val="FFFFFF"/>
                </a:solidFill>
                <a:latin typeface="Arial" pitchFamily="34" charset="0"/>
                <a:cs typeface="Arial" pitchFamily="34" charset="0"/>
              </a:rPr>
              <a:t>EV for Everyone</a:t>
            </a:r>
          </a:p>
        </p:txBody>
      </p:sp>
    </p:spTree>
    <p:extLst>
      <p:ext uri="{BB962C8B-B14F-4D97-AF65-F5344CB8AC3E}">
        <p14:creationId xmlns:p14="http://schemas.microsoft.com/office/powerpoint/2010/main" val="267959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ctrTitle"/>
          </p:nvPr>
        </p:nvSpPr>
        <p:spPr>
          <a:xfrm>
            <a:off x="-1" y="1783220"/>
            <a:ext cx="6003165" cy="350380"/>
          </a:xfrm>
          <a:solidFill>
            <a:srgbClr val="0B1625"/>
          </a:solidFill>
        </p:spPr>
        <p:txBody>
          <a:bodyPr/>
          <a:lstStyle/>
          <a:p>
            <a:r>
              <a:rPr lang="en-US" b="1" dirty="0" smtClean="0"/>
              <a:t>THANK YOU!</a:t>
            </a:r>
            <a:endParaRPr lang="en-US" b="1" dirty="0"/>
          </a:p>
        </p:txBody>
      </p:sp>
      <p:sp>
        <p:nvSpPr>
          <p:cNvPr id="3" name="Title 20"/>
          <p:cNvSpPr txBox="1">
            <a:spLocks/>
          </p:cNvSpPr>
          <p:nvPr/>
        </p:nvSpPr>
        <p:spPr bwMode="auto">
          <a:xfrm>
            <a:off x="193040" y="1414783"/>
            <a:ext cx="6353233" cy="296363"/>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spAutoFit/>
          </a:bodyPr>
          <a:lstStyle>
            <a:lvl1pPr algn="r" rtl="0" eaLnBrk="0" fontAlgn="base" hangingPunct="0">
              <a:lnSpc>
                <a:spcPct val="80000"/>
              </a:lnSpc>
              <a:spcBef>
                <a:spcPct val="0"/>
              </a:spcBef>
              <a:spcAft>
                <a:spcPct val="0"/>
              </a:spcAft>
              <a:defRPr sz="2400" b="0" i="0" cap="none" spc="0" baseline="0">
                <a:solidFill>
                  <a:schemeClr val="bg1"/>
                </a:solidFill>
                <a:effectLst/>
                <a:latin typeface="Calibri Light"/>
                <a:ea typeface="ＭＳ Ｐゴシック" charset="-128"/>
                <a:cs typeface="Calibri Light"/>
              </a:defRPr>
            </a:lvl1pPr>
            <a:lvl2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2pPr>
            <a:lvl3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3pPr>
            <a:lvl4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4pPr>
            <a:lvl5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5pPr>
            <a:lvl6pPr marL="457200" algn="l" rtl="0" fontAlgn="base">
              <a:lnSpc>
                <a:spcPct val="95000"/>
              </a:lnSpc>
              <a:spcBef>
                <a:spcPct val="0"/>
              </a:spcBef>
              <a:spcAft>
                <a:spcPct val="0"/>
              </a:spcAft>
              <a:defRPr sz="2200">
                <a:solidFill>
                  <a:schemeClr val="bg1"/>
                </a:solidFill>
                <a:latin typeface="Arial" pitchFamily="23" charset="0"/>
              </a:defRPr>
            </a:lvl6pPr>
            <a:lvl7pPr marL="914400" algn="l" rtl="0" fontAlgn="base">
              <a:lnSpc>
                <a:spcPct val="95000"/>
              </a:lnSpc>
              <a:spcBef>
                <a:spcPct val="0"/>
              </a:spcBef>
              <a:spcAft>
                <a:spcPct val="0"/>
              </a:spcAft>
              <a:defRPr sz="2200">
                <a:solidFill>
                  <a:schemeClr val="bg1"/>
                </a:solidFill>
                <a:latin typeface="Arial" pitchFamily="23" charset="0"/>
              </a:defRPr>
            </a:lvl7pPr>
            <a:lvl8pPr marL="1371600" algn="l" rtl="0" fontAlgn="base">
              <a:lnSpc>
                <a:spcPct val="95000"/>
              </a:lnSpc>
              <a:spcBef>
                <a:spcPct val="0"/>
              </a:spcBef>
              <a:spcAft>
                <a:spcPct val="0"/>
              </a:spcAft>
              <a:defRPr sz="2200">
                <a:solidFill>
                  <a:schemeClr val="bg1"/>
                </a:solidFill>
                <a:latin typeface="Arial" pitchFamily="23" charset="0"/>
              </a:defRPr>
            </a:lvl8pPr>
            <a:lvl9pPr marL="1828800" algn="l" rtl="0" fontAlgn="base">
              <a:lnSpc>
                <a:spcPct val="95000"/>
              </a:lnSpc>
              <a:spcBef>
                <a:spcPct val="0"/>
              </a:spcBef>
              <a:spcAft>
                <a:spcPct val="0"/>
              </a:spcAft>
              <a:defRPr sz="2200">
                <a:solidFill>
                  <a:schemeClr val="bg1"/>
                </a:solidFill>
                <a:latin typeface="Arial" pitchFamily="23" charset="0"/>
              </a:defRPr>
            </a:lvl9pPr>
          </a:lstStyle>
          <a:p>
            <a:pPr algn="l"/>
            <a:r>
              <a:rPr lang="en-US" sz="1800" dirty="0" smtClean="0">
                <a:solidFill>
                  <a:srgbClr val="0C67C5"/>
                </a:solidFill>
                <a:latin typeface="Calibri"/>
                <a:cs typeface="Calibri"/>
              </a:rPr>
              <a:t>Dale Hill, Founder, Proterra</a:t>
            </a:r>
            <a:endParaRPr lang="en-US" sz="1800" dirty="0">
              <a:solidFill>
                <a:srgbClr val="0C67C5"/>
              </a:solidFill>
              <a:latin typeface="Calibri"/>
              <a:cs typeface="Calibri"/>
            </a:endParaRPr>
          </a:p>
        </p:txBody>
      </p:sp>
      <p:cxnSp>
        <p:nvCxnSpPr>
          <p:cNvPr id="6" name="Straight Connector 5"/>
          <p:cNvCxnSpPr/>
          <p:nvPr/>
        </p:nvCxnSpPr>
        <p:spPr bwMode="auto">
          <a:xfrm>
            <a:off x="6099464" y="1797405"/>
            <a:ext cx="0" cy="586618"/>
          </a:xfrm>
          <a:prstGeom prst="line">
            <a:avLst/>
          </a:prstGeom>
          <a:noFill/>
          <a:ln w="12700" cap="rnd" cmpd="sng" algn="ctr">
            <a:solidFill>
              <a:schemeClr val="tx1"/>
            </a:solidFill>
            <a:prstDash val="sysDot"/>
            <a:round/>
            <a:headEnd type="none" w="med" len="med"/>
            <a:tailEnd type="oval" w="sm" len="sm"/>
          </a:ln>
          <a:effectLst/>
        </p:spPr>
      </p:cxnSp>
    </p:spTree>
    <p:extLst>
      <p:ext uri="{BB962C8B-B14F-4D97-AF65-F5344CB8AC3E}">
        <p14:creationId xmlns:p14="http://schemas.microsoft.com/office/powerpoint/2010/main" val="1343374327"/>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0"/>
            <a:ext cx="12192000" cy="6858000"/>
          </a:xfrm>
          <a:prstGeom prst="rect">
            <a:avLst/>
          </a:prstGeom>
        </p:spPr>
      </p:pic>
      <p:sp>
        <p:nvSpPr>
          <p:cNvPr id="4" name="Rectangle 11"/>
          <p:cNvSpPr>
            <a:spLocks noChangeArrowheads="1"/>
          </p:cNvSpPr>
          <p:nvPr/>
        </p:nvSpPr>
        <p:spPr bwMode="gray">
          <a:xfrm>
            <a:off x="-1524000" y="5212049"/>
            <a:ext cx="12320339" cy="1368091"/>
          </a:xfrm>
          <a:prstGeom prst="rect">
            <a:avLst/>
          </a:prstGeom>
          <a:solidFill>
            <a:srgbClr val="0070C0">
              <a:alpha val="90000"/>
            </a:srgbClr>
          </a:solidFill>
          <a:ln w="9525" algn="ctr">
            <a:noFill/>
            <a:miter lim="800000"/>
            <a:headEnd/>
            <a:tailEnd/>
          </a:ln>
        </p:spPr>
        <p:txBody>
          <a:bodyPr wrap="none" anchor="ctr"/>
          <a:lstStyle/>
          <a:p>
            <a:pPr fontAlgn="base">
              <a:spcBef>
                <a:spcPct val="0"/>
              </a:spcBef>
              <a:spcAft>
                <a:spcPct val="0"/>
              </a:spcAft>
            </a:pPr>
            <a:endParaRPr lang="en-US" sz="1600" dirty="0">
              <a:solidFill>
                <a:srgbClr val="FFFFFF"/>
              </a:solidFill>
              <a:latin typeface="Arial" pitchFamily="34" charset="0"/>
              <a:cs typeface="Arial" pitchFamily="34" charset="0"/>
            </a:endParaRPr>
          </a:p>
        </p:txBody>
      </p:sp>
      <p:sp>
        <p:nvSpPr>
          <p:cNvPr id="5" name="TextBox 4"/>
          <p:cNvSpPr txBox="1">
            <a:spLocks noChangeArrowheads="1"/>
          </p:cNvSpPr>
          <p:nvPr/>
        </p:nvSpPr>
        <p:spPr bwMode="auto">
          <a:xfrm>
            <a:off x="247790" y="5315530"/>
            <a:ext cx="8648521" cy="1200329"/>
          </a:xfrm>
          <a:prstGeom prst="rect">
            <a:avLst/>
          </a:prstGeom>
          <a:noFill/>
          <a:ln w="9525">
            <a:noFill/>
            <a:miter lim="800000"/>
            <a:headEnd/>
            <a:tailEnd/>
          </a:ln>
        </p:spPr>
        <p:txBody>
          <a:bodyPr wrap="none">
            <a:spAutoFit/>
          </a:bodyPr>
          <a:lstStyle/>
          <a:p>
            <a:pPr algn="ctr"/>
            <a:r>
              <a:rPr lang="en-US" sz="3600" b="1" dirty="0">
                <a:solidFill>
                  <a:srgbClr val="FFFFFF"/>
                </a:solidFill>
                <a:latin typeface="Arial" pitchFamily="34" charset="0"/>
                <a:cs typeface="Arial" pitchFamily="34" charset="0"/>
              </a:rPr>
              <a:t>Land.  They aren’t building it anymore.</a:t>
            </a:r>
          </a:p>
          <a:p>
            <a:pPr algn="ctr"/>
            <a:r>
              <a:rPr lang="en-US" sz="3600" b="1" dirty="0">
                <a:solidFill>
                  <a:srgbClr val="FFFFFF"/>
                </a:solidFill>
                <a:latin typeface="Arial" pitchFamily="34" charset="0"/>
                <a:cs typeface="Arial" pitchFamily="34" charset="0"/>
              </a:rPr>
              <a:t>Mass transit solves congestion.</a:t>
            </a:r>
          </a:p>
        </p:txBody>
      </p:sp>
    </p:spTree>
    <p:extLst>
      <p:ext uri="{BB962C8B-B14F-4D97-AF65-F5344CB8AC3E}">
        <p14:creationId xmlns:p14="http://schemas.microsoft.com/office/powerpoint/2010/main" val="15869452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3075"/>
            <a:ext cx="6948660" cy="403726"/>
          </a:xfrm>
        </p:spPr>
        <p:txBody>
          <a:bodyPr/>
          <a:lstStyle/>
          <a:p>
            <a:r>
              <a:rPr lang="en-US" sz="2200" b="1" dirty="0" smtClean="0"/>
              <a:t>FUEL SAVINGS AND CO2 REDUCTIONS, BUS TRANSIT V. CARS</a:t>
            </a:r>
            <a:endParaRPr lang="en-US" sz="2200" b="1" dirty="0"/>
          </a:p>
        </p:txBody>
      </p:sp>
      <p:pic>
        <p:nvPicPr>
          <p:cNvPr id="14" name="Picture 1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794540"/>
            <a:ext cx="9039679" cy="3997111"/>
          </a:xfrm>
          <a:prstGeom prst="rect">
            <a:avLst/>
          </a:prstGeom>
        </p:spPr>
      </p:pic>
      <p:sp>
        <p:nvSpPr>
          <p:cNvPr id="3" name="Rectangle 2"/>
          <p:cNvSpPr/>
          <p:nvPr/>
        </p:nvSpPr>
        <p:spPr bwMode="gray">
          <a:xfrm>
            <a:off x="1056640" y="3708400"/>
            <a:ext cx="45719" cy="45719"/>
          </a:xfrm>
          <a:prstGeom prst="rect">
            <a:avLst/>
          </a:prstGeom>
          <a:gradFill flip="none" rotWithShape="1">
            <a:gsLst>
              <a:gs pos="0">
                <a:schemeClr val="tx2">
                  <a:lumMod val="50000"/>
                </a:schemeClr>
              </a:gs>
              <a:gs pos="66000">
                <a:schemeClr val="tx1"/>
              </a:gs>
            </a:gsLst>
            <a:lin ang="16200000" scaled="0"/>
            <a:tileRect/>
          </a:gradFill>
          <a:ln w="57150" cap="rnd" cmpd="sng" algn="ctr">
            <a:noFill/>
            <a:prstDash val="solid"/>
            <a:round/>
            <a:headEnd type="none" w="med" len="med"/>
            <a:tailEnd type="none" w="med" len="med"/>
          </a:ln>
          <a:effectLst/>
        </p:spPr>
        <p:txBody>
          <a:bodyPr vert="horz" wrap="square" lIns="91440" tIns="45720" rIns="91440" bIns="91440" numCol="1" rtlCol="0" anchor="ctr" anchorCtr="0" compatLnSpc="1">
            <a:prstTxWarp prst="textNoShape">
              <a:avLst/>
            </a:prstTxWarp>
          </a:bodyPr>
          <a:lstStyle/>
          <a:p>
            <a:pPr algn="ctr">
              <a:lnSpc>
                <a:spcPct val="95000"/>
              </a:lnSpc>
            </a:pPr>
            <a:endParaRPr lang="en-US" sz="1600" dirty="0" smtClean="0">
              <a:solidFill>
                <a:srgbClr val="FFFFFF"/>
              </a:solidFill>
              <a:latin typeface="Calibri Light"/>
              <a:cs typeface="Calibri Light"/>
            </a:endParaRPr>
          </a:p>
        </p:txBody>
      </p:sp>
      <p:sp>
        <p:nvSpPr>
          <p:cNvPr id="4" name="Rectangle 3"/>
          <p:cNvSpPr/>
          <p:nvPr/>
        </p:nvSpPr>
        <p:spPr bwMode="gray">
          <a:xfrm>
            <a:off x="934720" y="3556000"/>
            <a:ext cx="1341120" cy="325120"/>
          </a:xfrm>
          <a:prstGeom prst="rect">
            <a:avLst/>
          </a:prstGeom>
          <a:solidFill>
            <a:schemeClr val="bg1"/>
          </a:solidFill>
          <a:ln w="57150" cap="rnd" cmpd="sng" algn="ctr">
            <a:noFill/>
            <a:prstDash val="solid"/>
            <a:round/>
            <a:headEnd type="none" w="med" len="med"/>
            <a:tailEnd type="none" w="med" len="med"/>
          </a:ln>
          <a:effectLst/>
        </p:spPr>
        <p:txBody>
          <a:bodyPr vert="horz" wrap="square" lIns="91440" tIns="45720" rIns="91440" bIns="91440" numCol="1" rtlCol="0" anchor="ctr" anchorCtr="0" compatLnSpc="1">
            <a:prstTxWarp prst="textNoShape">
              <a:avLst/>
            </a:prstTxWarp>
          </a:bodyPr>
          <a:lstStyle/>
          <a:p>
            <a:pPr algn="ctr">
              <a:lnSpc>
                <a:spcPct val="95000"/>
              </a:lnSpc>
            </a:pPr>
            <a:endParaRPr lang="en-US" sz="1600" dirty="0" smtClean="0">
              <a:solidFill>
                <a:srgbClr val="FFFFFF"/>
              </a:solidFill>
              <a:latin typeface="Calibri Light"/>
              <a:cs typeface="Calibri Light"/>
            </a:endParaRPr>
          </a:p>
        </p:txBody>
      </p:sp>
    </p:spTree>
    <p:extLst>
      <p:ext uri="{BB962C8B-B14F-4D97-AF65-F5344CB8AC3E}">
        <p14:creationId xmlns:p14="http://schemas.microsoft.com/office/powerpoint/2010/main" val="1436215645"/>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5063" y="1666240"/>
            <a:ext cx="7457456" cy="3678541"/>
          </a:xfrm>
          <a:prstGeom prst="rect">
            <a:avLst/>
          </a:prstGeom>
          <a:effectLst>
            <a:glow rad="800100">
              <a:schemeClr val="bg1">
                <a:lumMod val="85000"/>
                <a:alpha val="56000"/>
              </a:schemeClr>
            </a:glow>
            <a:softEdge rad="660400"/>
          </a:effectLst>
        </p:spPr>
      </p:pic>
      <p:sp>
        <p:nvSpPr>
          <p:cNvPr id="7" name="Title 1"/>
          <p:cNvSpPr txBox="1">
            <a:spLocks/>
          </p:cNvSpPr>
          <p:nvPr/>
        </p:nvSpPr>
        <p:spPr bwMode="black">
          <a:xfrm>
            <a:off x="4053840" y="5157614"/>
            <a:ext cx="4866640" cy="298160"/>
          </a:xfrm>
          <a:prstGeom prst="rect">
            <a:avLst/>
          </a:prstGeom>
          <a:solidFill>
            <a:srgbClr val="000000"/>
          </a:solidFill>
          <a:ln w="9525">
            <a:noFill/>
            <a:miter lim="800000"/>
            <a:headEnd/>
            <a:tailEnd/>
          </a:ln>
        </p:spPr>
        <p:txBody>
          <a:bodyPr vert="horz" wrap="square" lIns="51435" tIns="25718" rIns="102870" bIns="25718" numCol="1" anchor="ctr" anchorCtr="0" compatLnSpc="1">
            <a:prstTxWarp prst="textNoShape">
              <a:avLst/>
            </a:prstTxWarp>
            <a:spAutoFit/>
          </a:bodyPr>
          <a:lstStyle>
            <a:lvl1pPr algn="r" rtl="0" eaLnBrk="0" fontAlgn="base" hangingPunct="0">
              <a:lnSpc>
                <a:spcPct val="80000"/>
              </a:lnSpc>
              <a:spcBef>
                <a:spcPct val="0"/>
              </a:spcBef>
              <a:spcAft>
                <a:spcPct val="0"/>
              </a:spcAft>
              <a:defRPr sz="2000" b="0" i="0" cap="none" spc="0" baseline="0">
                <a:solidFill>
                  <a:schemeClr val="bg1"/>
                </a:solidFill>
                <a:effectLst/>
                <a:latin typeface="Calibri Light"/>
                <a:ea typeface="ＭＳ Ｐゴシック" charset="-128"/>
                <a:cs typeface="Calibri Light"/>
              </a:defRPr>
            </a:lvl1pPr>
            <a:lvl2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2pPr>
            <a:lvl3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3pPr>
            <a:lvl4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4pPr>
            <a:lvl5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5pPr>
            <a:lvl6pPr marL="457200" algn="l" rtl="0" fontAlgn="base">
              <a:lnSpc>
                <a:spcPct val="95000"/>
              </a:lnSpc>
              <a:spcBef>
                <a:spcPct val="0"/>
              </a:spcBef>
              <a:spcAft>
                <a:spcPct val="0"/>
              </a:spcAft>
              <a:defRPr sz="2200">
                <a:solidFill>
                  <a:schemeClr val="bg1"/>
                </a:solidFill>
                <a:latin typeface="Arial" pitchFamily="23" charset="0"/>
              </a:defRPr>
            </a:lvl6pPr>
            <a:lvl7pPr marL="914400" algn="l" rtl="0" fontAlgn="base">
              <a:lnSpc>
                <a:spcPct val="95000"/>
              </a:lnSpc>
              <a:spcBef>
                <a:spcPct val="0"/>
              </a:spcBef>
              <a:spcAft>
                <a:spcPct val="0"/>
              </a:spcAft>
              <a:defRPr sz="2200">
                <a:solidFill>
                  <a:schemeClr val="bg1"/>
                </a:solidFill>
                <a:latin typeface="Arial" pitchFamily="23" charset="0"/>
              </a:defRPr>
            </a:lvl7pPr>
            <a:lvl8pPr marL="1371600" algn="l" rtl="0" fontAlgn="base">
              <a:lnSpc>
                <a:spcPct val="95000"/>
              </a:lnSpc>
              <a:spcBef>
                <a:spcPct val="0"/>
              </a:spcBef>
              <a:spcAft>
                <a:spcPct val="0"/>
              </a:spcAft>
              <a:defRPr sz="2200">
                <a:solidFill>
                  <a:schemeClr val="bg1"/>
                </a:solidFill>
                <a:latin typeface="Arial" pitchFamily="23" charset="0"/>
              </a:defRPr>
            </a:lvl8pPr>
            <a:lvl9pPr marL="1828800" algn="l" rtl="0" fontAlgn="base">
              <a:lnSpc>
                <a:spcPct val="95000"/>
              </a:lnSpc>
              <a:spcBef>
                <a:spcPct val="0"/>
              </a:spcBef>
              <a:spcAft>
                <a:spcPct val="0"/>
              </a:spcAft>
              <a:defRPr sz="2200">
                <a:solidFill>
                  <a:schemeClr val="bg1"/>
                </a:solidFill>
                <a:latin typeface="Arial" pitchFamily="23" charset="0"/>
              </a:defRPr>
            </a:lvl9pPr>
          </a:lstStyle>
          <a:p>
            <a:r>
              <a:rPr lang="en-US" b="1" dirty="0">
                <a:sym typeface="Wingdings"/>
              </a:rPr>
              <a:t>WE ARE LIVING IN THE CENTURY OF THE CITY</a:t>
            </a:r>
            <a:endParaRPr lang="en-US" b="1" dirty="0"/>
          </a:p>
        </p:txBody>
      </p:sp>
      <p:sp>
        <p:nvSpPr>
          <p:cNvPr id="9" name="Title 1"/>
          <p:cNvSpPr txBox="1">
            <a:spLocks/>
          </p:cNvSpPr>
          <p:nvPr/>
        </p:nvSpPr>
        <p:spPr bwMode="black">
          <a:xfrm>
            <a:off x="782320" y="584244"/>
            <a:ext cx="3952240" cy="593625"/>
          </a:xfrm>
          <a:prstGeom prst="rect">
            <a:avLst/>
          </a:prstGeom>
          <a:noFill/>
          <a:ln w="9525">
            <a:noFill/>
            <a:miter lim="800000"/>
            <a:headEnd/>
            <a:tailEnd/>
          </a:ln>
        </p:spPr>
        <p:txBody>
          <a:bodyPr vert="horz" wrap="square" lIns="51435" tIns="25718" rIns="102870" bIns="25718" numCol="1" rtlCol="0" anchor="ctr" anchorCtr="0" compatLnSpc="1">
            <a:prstTxWarp prst="textNoShape">
              <a:avLst/>
            </a:prstTxWarp>
            <a:spAutoFit/>
          </a:bodyPr>
          <a:lstStyle>
            <a:lvl1pPr algn="r" rtl="0" eaLnBrk="0" fontAlgn="base" hangingPunct="0">
              <a:lnSpc>
                <a:spcPct val="80000"/>
              </a:lnSpc>
              <a:spcBef>
                <a:spcPct val="0"/>
              </a:spcBef>
              <a:spcAft>
                <a:spcPct val="0"/>
              </a:spcAft>
              <a:defRPr sz="2000" b="0" i="0" cap="none" spc="0" baseline="0">
                <a:solidFill>
                  <a:schemeClr val="bg1"/>
                </a:solidFill>
                <a:effectLst/>
                <a:latin typeface="Calibri Light"/>
                <a:ea typeface="ＭＳ Ｐゴシック" charset="-128"/>
                <a:cs typeface="Calibri Light"/>
              </a:defRPr>
            </a:lvl1pPr>
            <a:lvl2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2pPr>
            <a:lvl3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3pPr>
            <a:lvl4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4pPr>
            <a:lvl5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5pPr>
            <a:lvl6pPr marL="457200" algn="l" rtl="0" fontAlgn="base">
              <a:lnSpc>
                <a:spcPct val="95000"/>
              </a:lnSpc>
              <a:spcBef>
                <a:spcPct val="0"/>
              </a:spcBef>
              <a:spcAft>
                <a:spcPct val="0"/>
              </a:spcAft>
              <a:defRPr sz="2200">
                <a:solidFill>
                  <a:schemeClr val="bg1"/>
                </a:solidFill>
                <a:latin typeface="Arial" pitchFamily="23" charset="0"/>
              </a:defRPr>
            </a:lvl6pPr>
            <a:lvl7pPr marL="914400" algn="l" rtl="0" fontAlgn="base">
              <a:lnSpc>
                <a:spcPct val="95000"/>
              </a:lnSpc>
              <a:spcBef>
                <a:spcPct val="0"/>
              </a:spcBef>
              <a:spcAft>
                <a:spcPct val="0"/>
              </a:spcAft>
              <a:defRPr sz="2200">
                <a:solidFill>
                  <a:schemeClr val="bg1"/>
                </a:solidFill>
                <a:latin typeface="Arial" pitchFamily="23" charset="0"/>
              </a:defRPr>
            </a:lvl7pPr>
            <a:lvl8pPr marL="1371600" algn="l" rtl="0" fontAlgn="base">
              <a:lnSpc>
                <a:spcPct val="95000"/>
              </a:lnSpc>
              <a:spcBef>
                <a:spcPct val="0"/>
              </a:spcBef>
              <a:spcAft>
                <a:spcPct val="0"/>
              </a:spcAft>
              <a:defRPr sz="2200">
                <a:solidFill>
                  <a:schemeClr val="bg1"/>
                </a:solidFill>
                <a:latin typeface="Arial" pitchFamily="23" charset="0"/>
              </a:defRPr>
            </a:lvl8pPr>
            <a:lvl9pPr marL="1828800" algn="l" rtl="0" fontAlgn="base">
              <a:lnSpc>
                <a:spcPct val="95000"/>
              </a:lnSpc>
              <a:spcBef>
                <a:spcPct val="0"/>
              </a:spcBef>
              <a:spcAft>
                <a:spcPct val="0"/>
              </a:spcAft>
              <a:defRPr sz="2200">
                <a:solidFill>
                  <a:schemeClr val="bg1"/>
                </a:solidFill>
                <a:latin typeface="Arial" pitchFamily="23" charset="0"/>
              </a:defRPr>
            </a:lvl9pPr>
          </a:lstStyle>
          <a:p>
            <a:pPr algn="l"/>
            <a:r>
              <a:rPr lang="en-US" sz="4400" dirty="0">
                <a:solidFill>
                  <a:srgbClr val="42AD5F"/>
                </a:solidFill>
                <a:latin typeface="Calibri"/>
                <a:cs typeface="Calibri"/>
              </a:rPr>
              <a:t>URBANIZATION</a:t>
            </a:r>
          </a:p>
        </p:txBody>
      </p:sp>
      <p:cxnSp>
        <p:nvCxnSpPr>
          <p:cNvPr id="11" name="Straight Connector 10"/>
          <p:cNvCxnSpPr/>
          <p:nvPr/>
        </p:nvCxnSpPr>
        <p:spPr bwMode="auto">
          <a:xfrm>
            <a:off x="5278338" y="1885950"/>
            <a:ext cx="0" cy="2528888"/>
          </a:xfrm>
          <a:prstGeom prst="line">
            <a:avLst/>
          </a:prstGeom>
          <a:noFill/>
          <a:ln w="12700" cap="rnd" cmpd="sng" algn="ctr">
            <a:solidFill>
              <a:schemeClr val="tx1"/>
            </a:solidFill>
            <a:prstDash val="sysDot"/>
            <a:round/>
            <a:headEnd type="none" w="med" len="med"/>
            <a:tailEnd type="oval" w="sm" len="sm"/>
          </a:ln>
          <a:effectLst/>
        </p:spPr>
      </p:cxnSp>
      <p:sp>
        <p:nvSpPr>
          <p:cNvPr id="6" name="Oval 5"/>
          <p:cNvSpPr/>
          <p:nvPr/>
        </p:nvSpPr>
        <p:spPr bwMode="gray">
          <a:xfrm>
            <a:off x="2996465" y="2877307"/>
            <a:ext cx="1414463" cy="1414463"/>
          </a:xfrm>
          <a:prstGeom prst="ellipse">
            <a:avLst/>
          </a:prstGeom>
          <a:solidFill>
            <a:schemeClr val="tx1">
              <a:alpha val="60000"/>
            </a:schemeClr>
          </a:solidFill>
          <a:ln w="57150" cap="rnd" cmpd="sng" algn="ctr">
            <a:solidFill>
              <a:srgbClr val="FFFFFF"/>
            </a:solidFill>
            <a:prstDash val="solid"/>
            <a:round/>
            <a:headEnd type="none" w="med" len="med"/>
            <a:tailEnd type="none" w="med" len="med"/>
          </a:ln>
          <a:effectLst/>
        </p:spPr>
        <p:txBody>
          <a:bodyPr vert="horz" wrap="none" lIns="51435" tIns="25718" rIns="51435" bIns="128588" numCol="1" rtlCol="0" anchor="ctr" anchorCtr="1" compatLnSpc="1">
            <a:prstTxWarp prst="textNoShape">
              <a:avLst/>
            </a:prstTxWarp>
          </a:bodyPr>
          <a:lstStyle/>
          <a:p>
            <a:pPr>
              <a:lnSpc>
                <a:spcPct val="95000"/>
              </a:lnSpc>
            </a:pPr>
            <a:r>
              <a:rPr lang="en-US" sz="1125" dirty="0">
                <a:solidFill>
                  <a:srgbClr val="FFFFFF"/>
                </a:solidFill>
                <a:latin typeface="Calibri Light"/>
                <a:cs typeface="Calibri Light"/>
              </a:rPr>
              <a:t>  BY 2050</a:t>
            </a:r>
          </a:p>
          <a:p>
            <a:pPr>
              <a:lnSpc>
                <a:spcPct val="75000"/>
              </a:lnSpc>
            </a:pPr>
            <a:r>
              <a:rPr lang="en-US" sz="2700" dirty="0">
                <a:solidFill>
                  <a:schemeClr val="accent4"/>
                </a:solidFill>
                <a:latin typeface="Calibri Light"/>
                <a:cs typeface="Calibri Light"/>
              </a:rPr>
              <a:t>75%</a:t>
            </a:r>
          </a:p>
          <a:p>
            <a:pPr lvl="0">
              <a:lnSpc>
                <a:spcPct val="95000"/>
              </a:lnSpc>
            </a:pPr>
            <a:r>
              <a:rPr lang="en-US" sz="1125" dirty="0">
                <a:solidFill>
                  <a:srgbClr val="FFFFFF"/>
                </a:solidFill>
                <a:latin typeface="Calibri Light"/>
                <a:cs typeface="Calibri Light"/>
              </a:rPr>
              <a:t>OF WORLD’S </a:t>
            </a:r>
            <a:br>
              <a:rPr lang="en-US" sz="1125" dirty="0">
                <a:solidFill>
                  <a:srgbClr val="FFFFFF"/>
                </a:solidFill>
                <a:latin typeface="Calibri Light"/>
                <a:cs typeface="Calibri Light"/>
              </a:rPr>
            </a:br>
            <a:r>
              <a:rPr lang="en-US" sz="1125" dirty="0">
                <a:solidFill>
                  <a:srgbClr val="FFFFFF"/>
                </a:solidFill>
                <a:latin typeface="Calibri Light"/>
                <a:cs typeface="Calibri Light"/>
              </a:rPr>
              <a:t>POPULATION WILL </a:t>
            </a:r>
            <a:br>
              <a:rPr lang="en-US" sz="1125" dirty="0">
                <a:solidFill>
                  <a:srgbClr val="FFFFFF"/>
                </a:solidFill>
                <a:latin typeface="Calibri Light"/>
                <a:cs typeface="Calibri Light"/>
              </a:rPr>
            </a:br>
            <a:r>
              <a:rPr lang="en-US" sz="1125" dirty="0">
                <a:solidFill>
                  <a:srgbClr val="FFFFFF"/>
                </a:solidFill>
                <a:latin typeface="Calibri Light"/>
                <a:cs typeface="Calibri Light"/>
              </a:rPr>
              <a:t>LIVE IN CITIES</a:t>
            </a:r>
          </a:p>
        </p:txBody>
      </p:sp>
      <p:sp>
        <p:nvSpPr>
          <p:cNvPr id="10" name="Oval 9"/>
          <p:cNvSpPr/>
          <p:nvPr/>
        </p:nvSpPr>
        <p:spPr bwMode="gray">
          <a:xfrm>
            <a:off x="5429250" y="2871787"/>
            <a:ext cx="1414463" cy="1414463"/>
          </a:xfrm>
          <a:prstGeom prst="ellipse">
            <a:avLst/>
          </a:prstGeom>
          <a:solidFill>
            <a:schemeClr val="tx1">
              <a:alpha val="60000"/>
            </a:schemeClr>
          </a:solidFill>
          <a:ln w="57150" cap="rnd" cmpd="sng" algn="ctr">
            <a:solidFill>
              <a:srgbClr val="FFFFFF"/>
            </a:solidFill>
            <a:prstDash val="solid"/>
            <a:round/>
            <a:headEnd type="none" w="med" len="med"/>
            <a:tailEnd type="none" w="med" len="med"/>
          </a:ln>
          <a:effectLst/>
        </p:spPr>
        <p:txBody>
          <a:bodyPr vert="horz" wrap="none" lIns="51435" tIns="25718" rIns="51435" bIns="128588" numCol="1" rtlCol="0" anchor="ctr" anchorCtr="1" compatLnSpc="1">
            <a:prstTxWarp prst="textNoShape">
              <a:avLst/>
            </a:prstTxWarp>
          </a:bodyPr>
          <a:lstStyle/>
          <a:p>
            <a:pPr>
              <a:lnSpc>
                <a:spcPct val="95000"/>
              </a:lnSpc>
            </a:pPr>
            <a:r>
              <a:rPr lang="en-US" sz="3038" dirty="0">
                <a:solidFill>
                  <a:srgbClr val="C5D42F"/>
                </a:solidFill>
                <a:latin typeface="Calibri Light"/>
                <a:cs typeface="Calibri Light"/>
              </a:rPr>
              <a:t>1M</a:t>
            </a:r>
          </a:p>
          <a:p>
            <a:pPr>
              <a:lnSpc>
                <a:spcPct val="95000"/>
              </a:lnSpc>
            </a:pPr>
            <a:r>
              <a:rPr lang="en-US" sz="1125" dirty="0">
                <a:solidFill>
                  <a:srgbClr val="FFFFFF"/>
                </a:solidFill>
                <a:latin typeface="Calibri Light"/>
                <a:cs typeface="Calibri Light"/>
              </a:rPr>
              <a:t>NEW PEOPLE MOVE </a:t>
            </a:r>
            <a:br>
              <a:rPr lang="en-US" sz="1125" dirty="0">
                <a:solidFill>
                  <a:srgbClr val="FFFFFF"/>
                </a:solidFill>
                <a:latin typeface="Calibri Light"/>
                <a:cs typeface="Calibri Light"/>
              </a:rPr>
            </a:br>
            <a:r>
              <a:rPr lang="en-US" sz="1125" dirty="0">
                <a:solidFill>
                  <a:srgbClr val="FFFFFF"/>
                </a:solidFill>
                <a:latin typeface="Calibri Light"/>
                <a:cs typeface="Calibri Light"/>
              </a:rPr>
              <a:t>TO URBAN AREAS</a:t>
            </a:r>
            <a:br>
              <a:rPr lang="en-US" sz="1125" dirty="0">
                <a:solidFill>
                  <a:srgbClr val="FFFFFF"/>
                </a:solidFill>
                <a:latin typeface="Calibri Light"/>
                <a:cs typeface="Calibri Light"/>
              </a:rPr>
            </a:br>
            <a:r>
              <a:rPr lang="en-US" sz="1125" dirty="0">
                <a:solidFill>
                  <a:srgbClr val="FFFFFF"/>
                </a:solidFill>
                <a:latin typeface="Calibri Light"/>
                <a:cs typeface="Calibri Light"/>
              </a:rPr>
              <a:t>EVERY WEEK</a:t>
            </a:r>
          </a:p>
        </p:txBody>
      </p:sp>
      <p:sp>
        <p:nvSpPr>
          <p:cNvPr id="8" name="Text Box 20"/>
          <p:cNvSpPr txBox="1">
            <a:spLocks noChangeArrowheads="1"/>
          </p:cNvSpPr>
          <p:nvPr/>
        </p:nvSpPr>
        <p:spPr bwMode="gray">
          <a:xfrm>
            <a:off x="2171700" y="5174606"/>
            <a:ext cx="3343275" cy="170175"/>
          </a:xfrm>
          <a:prstGeom prst="rect">
            <a:avLst/>
          </a:prstGeom>
          <a:noFill/>
          <a:ln w="9525">
            <a:noFill/>
            <a:miter lim="800000"/>
            <a:headEnd/>
            <a:tailEnd/>
          </a:ln>
        </p:spPr>
        <p:txBody>
          <a:bodyPr wrap="square" anchor="b" anchorCtr="0">
            <a:prstTxWarp prst="textNoShape">
              <a:avLst/>
            </a:prstTxWarp>
            <a:spAutoFit/>
          </a:bodyPr>
          <a:lstStyle/>
          <a:p>
            <a:pPr algn="l" eaLnBrk="0" hangingPunct="0"/>
            <a:r>
              <a:rPr lang="en-US" sz="506" dirty="0">
                <a:cs typeface="Calibri"/>
              </a:rPr>
              <a:t>Source: </a:t>
            </a:r>
            <a:r>
              <a:rPr lang="en-US" sz="506" i="1" dirty="0">
                <a:cs typeface="Calibri"/>
              </a:rPr>
              <a:t>Out of the Mountains, </a:t>
            </a:r>
            <a:r>
              <a:rPr lang="en-US" sz="506" dirty="0">
                <a:cs typeface="Calibri"/>
              </a:rPr>
              <a:t>David Kilcullen</a:t>
            </a:r>
          </a:p>
        </p:txBody>
      </p:sp>
    </p:spTree>
    <p:extLst>
      <p:ext uri="{BB962C8B-B14F-4D97-AF65-F5344CB8AC3E}">
        <p14:creationId xmlns:p14="http://schemas.microsoft.com/office/powerpoint/2010/main" val="405378758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5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childTnLst>
                          </p:cTn>
                        </p:par>
                        <p:par>
                          <p:cTn id="18" fill="hold">
                            <p:stCondLst>
                              <p:cond delay="3000"/>
                            </p:stCondLst>
                            <p:childTnLst>
                              <p:par>
                                <p:cTn id="19" presetID="22" presetClass="entr" presetSubtype="1"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1000"/>
                                        <p:tgtEl>
                                          <p:spTgt spid="11"/>
                                        </p:tgtEl>
                                      </p:cBhvr>
                                    </p:animEffect>
                                  </p:childTnLst>
                                </p:cTn>
                              </p:par>
                            </p:childTnLst>
                          </p:cTn>
                        </p:par>
                        <p:par>
                          <p:cTn id="22" fill="hold">
                            <p:stCondLst>
                              <p:cond delay="4000"/>
                            </p:stCondLst>
                            <p:childTnLst>
                              <p:par>
                                <p:cTn id="23" presetID="55"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0.70"/>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6"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239467" cy="6858000"/>
          </a:xfrm>
          <a:prstGeom prst="rect">
            <a:avLst/>
          </a:prstGeom>
        </p:spPr>
      </p:pic>
      <p:grpSp>
        <p:nvGrpSpPr>
          <p:cNvPr id="3" name="Group 2"/>
          <p:cNvGrpSpPr/>
          <p:nvPr/>
        </p:nvGrpSpPr>
        <p:grpSpPr>
          <a:xfrm>
            <a:off x="-1" y="5496762"/>
            <a:ext cx="9239466" cy="774607"/>
            <a:chOff x="0" y="5212047"/>
            <a:chExt cx="12320338" cy="1377079"/>
          </a:xfrm>
        </p:grpSpPr>
        <p:sp>
          <p:nvSpPr>
            <p:cNvPr id="13" name="Rectangle 11"/>
            <p:cNvSpPr>
              <a:spLocks noChangeArrowheads="1"/>
            </p:cNvSpPr>
            <p:nvPr/>
          </p:nvSpPr>
          <p:spPr bwMode="gray">
            <a:xfrm>
              <a:off x="0" y="5212047"/>
              <a:ext cx="12320338" cy="1368091"/>
            </a:xfrm>
            <a:prstGeom prst="rect">
              <a:avLst/>
            </a:prstGeom>
            <a:solidFill>
              <a:schemeClr val="accent2">
                <a:lumMod val="75000"/>
                <a:alpha val="90000"/>
              </a:schemeClr>
            </a:solidFill>
            <a:ln w="9525" algn="ctr">
              <a:noFill/>
              <a:miter lim="800000"/>
              <a:headEnd/>
              <a:tailEnd/>
            </a:ln>
          </p:spPr>
          <p:txBody>
            <a:bodyPr wrap="none" anchor="ctr"/>
            <a:lstStyle/>
            <a:p>
              <a:pPr fontAlgn="base">
                <a:spcBef>
                  <a:spcPct val="0"/>
                </a:spcBef>
                <a:spcAft>
                  <a:spcPct val="0"/>
                </a:spcAft>
              </a:pPr>
              <a:endParaRPr lang="en-US" sz="900" dirty="0">
                <a:solidFill>
                  <a:srgbClr val="FFFFFF"/>
                </a:solidFill>
                <a:latin typeface="Arial" pitchFamily="34" charset="0"/>
                <a:cs typeface="Arial" pitchFamily="34" charset="0"/>
              </a:endParaRPr>
            </a:p>
          </p:txBody>
        </p:sp>
        <p:sp>
          <p:nvSpPr>
            <p:cNvPr id="12" name="TextBox 11"/>
            <p:cNvSpPr txBox="1">
              <a:spLocks noChangeArrowheads="1"/>
            </p:cNvSpPr>
            <p:nvPr/>
          </p:nvSpPr>
          <p:spPr bwMode="auto">
            <a:xfrm>
              <a:off x="2744799" y="5316982"/>
              <a:ext cx="6702404" cy="1272144"/>
            </a:xfrm>
            <a:prstGeom prst="rect">
              <a:avLst/>
            </a:prstGeom>
            <a:noFill/>
            <a:ln w="9525">
              <a:noFill/>
              <a:miter lim="800000"/>
              <a:headEnd/>
              <a:tailEnd/>
            </a:ln>
          </p:spPr>
          <p:txBody>
            <a:bodyPr wrap="none">
              <a:spAutoFit/>
            </a:bodyPr>
            <a:lstStyle/>
            <a:p>
              <a:pPr algn="ctr"/>
              <a:r>
                <a:rPr lang="en-US" sz="2025" b="1" dirty="0">
                  <a:solidFill>
                    <a:srgbClr val="FFFFFF"/>
                  </a:solidFill>
                  <a:latin typeface="Arial" pitchFamily="34" charset="0"/>
                  <a:cs typeface="Arial" pitchFamily="34" charset="0"/>
                </a:rPr>
                <a:t>After a brief period of suburbanization,</a:t>
              </a:r>
            </a:p>
            <a:p>
              <a:pPr algn="ctr"/>
              <a:r>
                <a:rPr lang="en-US" sz="2025" b="1" dirty="0">
                  <a:solidFill>
                    <a:srgbClr val="FFFFFF"/>
                  </a:solidFill>
                  <a:latin typeface="Arial" pitchFamily="34" charset="0"/>
                  <a:cs typeface="Arial" pitchFamily="34" charset="0"/>
                </a:rPr>
                <a:t>the U.S. is returning to its Cities</a:t>
              </a:r>
              <a:endParaRPr lang="en-US" sz="2025" b="1" baseline="30000" dirty="0">
                <a:solidFill>
                  <a:srgbClr val="FFFFFF"/>
                </a:solidFill>
                <a:latin typeface="Arial" pitchFamily="34" charset="0"/>
                <a:cs typeface="Arial" pitchFamily="34" charset="0"/>
              </a:endParaRPr>
            </a:p>
          </p:txBody>
        </p:sp>
      </p:grpSp>
      <p:graphicFrame>
        <p:nvGraphicFramePr>
          <p:cNvPr id="9" name="Chart 8"/>
          <p:cNvGraphicFramePr>
            <a:graphicFrameLocks/>
          </p:cNvGraphicFramePr>
          <p:nvPr>
            <p:extLst/>
          </p:nvPr>
        </p:nvGraphicFramePr>
        <p:xfrm>
          <a:off x="6323326" y="686040"/>
          <a:ext cx="2562339" cy="46438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454348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1" y="624797"/>
            <a:ext cx="6800273" cy="369973"/>
          </a:xfrm>
        </p:spPr>
        <p:txBody>
          <a:bodyPr/>
          <a:lstStyle/>
          <a:p>
            <a:r>
              <a:rPr lang="en-US" sz="2200" b="1" dirty="0" smtClean="0"/>
              <a:t>MILLENNIALS: INCREASING LOVE FOR TRANSIT</a:t>
            </a:r>
            <a:endParaRPr lang="en-US" sz="2200" b="1"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136978" y="4816928"/>
            <a:ext cx="2641837" cy="1790701"/>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cstate="email">
            <a:extLst>
              <a:ext uri="{28A0092B-C50C-407E-A947-70E740481C1C}">
                <a14:useLocalDpi xmlns:a14="http://schemas.microsoft.com/office/drawing/2010/main"/>
              </a:ext>
            </a:extLst>
          </a:blip>
          <a:srcRect/>
          <a:stretch/>
        </p:blipFill>
        <p:spPr bwMode="auto">
          <a:xfrm>
            <a:off x="0" y="1533270"/>
            <a:ext cx="4332514" cy="2559759"/>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0" y="1236266"/>
            <a:ext cx="4164923" cy="267766"/>
          </a:xfrm>
          <a:prstGeom prst="rect">
            <a:avLst/>
          </a:prstGeom>
          <a:noFill/>
        </p:spPr>
        <p:txBody>
          <a:bodyPr wrap="none" rtlCol="0" anchor="t" anchorCtr="0">
            <a:spAutoFit/>
          </a:bodyPr>
          <a:lstStyle/>
          <a:p>
            <a:pPr algn="ctr">
              <a:lnSpc>
                <a:spcPct val="95000"/>
              </a:lnSpc>
            </a:pPr>
            <a:r>
              <a:rPr lang="en-US" sz="1200" b="1" dirty="0" smtClean="0">
                <a:latin typeface="Calibri"/>
                <a:cs typeface="Calibri"/>
              </a:rPr>
              <a:t>Change in number of trips per capita among 16 to 34 year olds</a:t>
            </a:r>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4735271" y="1533270"/>
            <a:ext cx="3840823" cy="2911746"/>
          </a:xfrm>
          <a:prstGeom prst="rect">
            <a:avLst/>
          </a:prstGeom>
          <a:ln>
            <a:noFill/>
          </a:ln>
          <a:extLst>
            <a:ext uri="{53640926-AAD7-44D8-BBD7-CCE9431645EC}">
              <a14:shadowObscured xmlns:a14="http://schemas.microsoft.com/office/drawing/2010/main"/>
            </a:ext>
          </a:extLst>
        </p:spPr>
      </p:pic>
      <p:sp>
        <p:nvSpPr>
          <p:cNvPr id="8" name="TextBox 7"/>
          <p:cNvSpPr txBox="1"/>
          <p:nvPr/>
        </p:nvSpPr>
        <p:spPr>
          <a:xfrm>
            <a:off x="4993254" y="1265504"/>
            <a:ext cx="3582840" cy="267766"/>
          </a:xfrm>
          <a:prstGeom prst="rect">
            <a:avLst/>
          </a:prstGeom>
          <a:noFill/>
        </p:spPr>
        <p:txBody>
          <a:bodyPr wrap="square" rtlCol="0" anchor="t" anchorCtr="0">
            <a:spAutoFit/>
          </a:bodyPr>
          <a:lstStyle/>
          <a:p>
            <a:pPr algn="ctr">
              <a:lnSpc>
                <a:spcPct val="95000"/>
              </a:lnSpc>
            </a:pPr>
            <a:r>
              <a:rPr lang="en-US" sz="1200" b="1" dirty="0" smtClean="0">
                <a:latin typeface="Calibri"/>
                <a:cs typeface="Calibri"/>
              </a:rPr>
              <a:t>Change in commute mode share by age group</a:t>
            </a:r>
          </a:p>
        </p:txBody>
      </p:sp>
      <p:pic>
        <p:nvPicPr>
          <p:cNvPr id="1026" name="Picture 2" descr="http://www.metrotransit.org/Data/Sites/1/media/routeoftheweek/route-252-two.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96542" y="4827472"/>
            <a:ext cx="2376423" cy="17801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790693" y="4816928"/>
            <a:ext cx="2785401" cy="1714500"/>
          </a:xfrm>
          <a:prstGeom prst="rect">
            <a:avLst/>
          </a:prstGeom>
        </p:spPr>
      </p:pic>
    </p:spTree>
    <p:extLst>
      <p:ext uri="{BB962C8B-B14F-4D97-AF65-F5344CB8AC3E}">
        <p14:creationId xmlns:p14="http://schemas.microsoft.com/office/powerpoint/2010/main" val="1946279355"/>
      </p:ext>
    </p:extLst>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1_Default Design">
  <a:themeElements>
    <a:clrScheme name="Custom 96">
      <a:dk1>
        <a:srgbClr val="000000"/>
      </a:dk1>
      <a:lt1>
        <a:srgbClr val="FFFFFF"/>
      </a:lt1>
      <a:dk2>
        <a:srgbClr val="6E767D"/>
      </a:dk2>
      <a:lt2>
        <a:srgbClr val="C8C8C8"/>
      </a:lt2>
      <a:accent1>
        <a:srgbClr val="436A28"/>
      </a:accent1>
      <a:accent2>
        <a:srgbClr val="5AA4C7"/>
      </a:accent2>
      <a:accent3>
        <a:srgbClr val="D9E377"/>
      </a:accent3>
      <a:accent4>
        <a:srgbClr val="37C8E8"/>
      </a:accent4>
      <a:accent5>
        <a:srgbClr val="8FC71A"/>
      </a:accent5>
      <a:accent6>
        <a:srgbClr val="F2BE15"/>
      </a:accent6>
      <a:hlink>
        <a:srgbClr val="8DBEE0"/>
      </a:hlink>
      <a:folHlink>
        <a:srgbClr val="0C72B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gradFill flip="none" rotWithShape="1">
          <a:gsLst>
            <a:gs pos="0">
              <a:schemeClr val="tx2">
                <a:lumMod val="50000"/>
              </a:schemeClr>
            </a:gs>
            <a:gs pos="66000">
              <a:schemeClr val="tx1"/>
            </a:gs>
          </a:gsLst>
          <a:lin ang="16200000" scaled="0"/>
          <a:tileRect/>
        </a:gradFill>
        <a:ln w="57150" cap="rnd" cmpd="sng" algn="ctr">
          <a:noFill/>
          <a:prstDash val="solid"/>
          <a:round/>
          <a:headEnd type="none" w="med" len="med"/>
          <a:tailEnd type="none" w="med" len="med"/>
        </a:ln>
        <a:effectLst/>
      </a:spPr>
      <a:bodyPr vert="horz" wrap="square" lIns="91440" tIns="45720" rIns="91440" bIns="91440" numCol="1" rtlCol="0" anchor="ctr" anchorCtr="0" compatLnSpc="1">
        <a:prstTxWarp prst="textNoShape">
          <a:avLst/>
        </a:prstTxWarp>
      </a:bodyPr>
      <a:lstStyle>
        <a:defPPr>
          <a:lnSpc>
            <a:spcPct val="95000"/>
          </a:lnSpc>
          <a:defRPr sz="1600" dirty="0" smtClean="0">
            <a:solidFill>
              <a:srgbClr val="FFFFFF"/>
            </a:solidFill>
            <a:latin typeface="Calibri Light"/>
            <a:cs typeface="Calibri Light"/>
          </a:defRPr>
        </a:defPPr>
      </a:lstStyle>
    </a:spDef>
    <a:lnDef>
      <a:spPr bwMode="auto">
        <a:noFill/>
        <a:ln w="19050" cap="rnd" cmpd="sng" algn="ctr">
          <a:solidFill>
            <a:schemeClr val="bg1">
              <a:lumMod val="75000"/>
            </a:schemeClr>
          </a:solidFill>
          <a:prstDash val="solid"/>
          <a:round/>
          <a:headEnd type="none" w="med" len="med"/>
          <a:tailEnd type="none" w="med" len="med"/>
        </a:ln>
        <a:effectLst/>
      </a:spPr>
      <a:bodyPr/>
      <a:lstStyle/>
    </a:lnDef>
    <a:txDef>
      <a:spPr>
        <a:noFill/>
      </a:spPr>
      <a:bodyPr wrap="square" rtlCol="0" anchor="t" anchorCtr="0">
        <a:spAutoFit/>
      </a:bodyPr>
      <a:lstStyle>
        <a:defPPr algn="l">
          <a:lnSpc>
            <a:spcPct val="95000"/>
          </a:lnSpc>
          <a:defRPr sz="2000" dirty="0" err="1" smtClean="0">
            <a:solidFill>
              <a:schemeClr val="tx2">
                <a:lumMod val="75000"/>
              </a:schemeClr>
            </a:solidFill>
            <a:latin typeface="Calibri"/>
            <a:cs typeface="Calibri"/>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3F515C"/>
        </a:dk1>
        <a:lt1>
          <a:srgbClr val="FFFFFF"/>
        </a:lt1>
        <a:dk2>
          <a:srgbClr val="006FA7"/>
        </a:dk2>
        <a:lt2>
          <a:srgbClr val="C8C8C8"/>
        </a:lt2>
        <a:accent1>
          <a:srgbClr val="2295CC"/>
        </a:accent1>
        <a:accent2>
          <a:srgbClr val="9AD6F0"/>
        </a:accent2>
        <a:accent3>
          <a:srgbClr val="FFFFFF"/>
        </a:accent3>
        <a:accent4>
          <a:srgbClr val="34444D"/>
        </a:accent4>
        <a:accent5>
          <a:srgbClr val="ABC8E2"/>
        </a:accent5>
        <a:accent6>
          <a:srgbClr val="8BC2D9"/>
        </a:accent6>
        <a:hlink>
          <a:srgbClr val="FFE2A7"/>
        </a:hlink>
        <a:folHlink>
          <a:srgbClr val="FF9F00"/>
        </a:folHlink>
      </a:clrScheme>
      <a:clrMap bg1="lt1" tx1="dk1" bg2="lt2" tx2="dk2" accent1="accent1" accent2="accent2" accent3="accent3" accent4="accent4" accent5="accent5" accent6="accent6" hlink="hlink" folHlink="folHlink"/>
    </a:extraClrScheme>
    <a:extraClrScheme>
      <a:clrScheme name="Default Design 9">
        <a:dk1>
          <a:srgbClr val="3F515C"/>
        </a:dk1>
        <a:lt1>
          <a:srgbClr val="FFFFFF"/>
        </a:lt1>
        <a:dk2>
          <a:srgbClr val="005782"/>
        </a:dk2>
        <a:lt2>
          <a:srgbClr val="C8C8C8"/>
        </a:lt2>
        <a:accent1>
          <a:srgbClr val="2295CC"/>
        </a:accent1>
        <a:accent2>
          <a:srgbClr val="9AD6F0"/>
        </a:accent2>
        <a:accent3>
          <a:srgbClr val="FFFFFF"/>
        </a:accent3>
        <a:accent4>
          <a:srgbClr val="34444D"/>
        </a:accent4>
        <a:accent5>
          <a:srgbClr val="ABC8E2"/>
        </a:accent5>
        <a:accent6>
          <a:srgbClr val="8BC2D9"/>
        </a:accent6>
        <a:hlink>
          <a:srgbClr val="FFE2A7"/>
        </a:hlink>
        <a:folHlink>
          <a:srgbClr val="FF9F00"/>
        </a:folHlink>
      </a:clrScheme>
      <a:clrMap bg1="lt1" tx1="dk1" bg2="lt2" tx2="dk2" accent1="accent1" accent2="accent2" accent3="accent3" accent4="accent4" accent5="accent5" accent6="accent6" hlink="hlink" folHlink="folHlink"/>
    </a:extraClrScheme>
    <a:extraClrScheme>
      <a:clrScheme name="Default Design 10">
        <a:dk1>
          <a:srgbClr val="3F515C"/>
        </a:dk1>
        <a:lt1>
          <a:srgbClr val="FFFFFF"/>
        </a:lt1>
        <a:dk2>
          <a:srgbClr val="005782"/>
        </a:dk2>
        <a:lt2>
          <a:srgbClr val="C8C8C8"/>
        </a:lt2>
        <a:accent1>
          <a:srgbClr val="2295CC"/>
        </a:accent1>
        <a:accent2>
          <a:srgbClr val="9AD6F0"/>
        </a:accent2>
        <a:accent3>
          <a:srgbClr val="FFFFFF"/>
        </a:accent3>
        <a:accent4>
          <a:srgbClr val="34444D"/>
        </a:accent4>
        <a:accent5>
          <a:srgbClr val="ABC8E2"/>
        </a:accent5>
        <a:accent6>
          <a:srgbClr val="8BC2D9"/>
        </a:accent6>
        <a:hlink>
          <a:srgbClr val="99CC00"/>
        </a:hlink>
        <a:folHlink>
          <a:srgbClr val="FF9F00"/>
        </a:folHlink>
      </a:clrScheme>
      <a:clrMap bg1="lt1" tx1="dk1" bg2="lt2" tx2="dk2" accent1="accent1" accent2="accent2" accent3="accent3" accent4="accent4" accent5="accent5" accent6="accent6" hlink="hlink" folHlink="folHlink"/>
    </a:extraClrScheme>
    <a:extraClrScheme>
      <a:clrScheme name="Default Design 11">
        <a:dk1>
          <a:srgbClr val="000000"/>
        </a:dk1>
        <a:lt1>
          <a:srgbClr val="FFFFFF"/>
        </a:lt1>
        <a:dk2>
          <a:srgbClr val="005782"/>
        </a:dk2>
        <a:lt2>
          <a:srgbClr val="C8C8C8"/>
        </a:lt2>
        <a:accent1>
          <a:srgbClr val="2295CC"/>
        </a:accent1>
        <a:accent2>
          <a:srgbClr val="9AD6F0"/>
        </a:accent2>
        <a:accent3>
          <a:srgbClr val="FFFFFF"/>
        </a:accent3>
        <a:accent4>
          <a:srgbClr val="000000"/>
        </a:accent4>
        <a:accent5>
          <a:srgbClr val="ABC8E2"/>
        </a:accent5>
        <a:accent6>
          <a:srgbClr val="8BC2D9"/>
        </a:accent6>
        <a:hlink>
          <a:srgbClr val="99CC00"/>
        </a:hlink>
        <a:folHlink>
          <a:srgbClr val="FF9F00"/>
        </a:folHlink>
      </a:clrScheme>
      <a:clrMap bg1="lt1" tx1="dk1" bg2="lt2" tx2="dk2" accent1="accent1" accent2="accent2" accent3="accent3" accent4="accent4" accent5="accent5" accent6="accent6" hlink="hlink" folHlink="folHlink"/>
    </a:extraClrScheme>
    <a:extraClrScheme>
      <a:clrScheme name="Default Design 12">
        <a:dk1>
          <a:srgbClr val="000000"/>
        </a:dk1>
        <a:lt1>
          <a:srgbClr val="FFFFFF"/>
        </a:lt1>
        <a:dk2>
          <a:srgbClr val="B10135"/>
        </a:dk2>
        <a:lt2>
          <a:srgbClr val="C8C8C8"/>
        </a:lt2>
        <a:accent1>
          <a:srgbClr val="005A2E"/>
        </a:accent1>
        <a:accent2>
          <a:srgbClr val="9AD6F0"/>
        </a:accent2>
        <a:accent3>
          <a:srgbClr val="FFFFFF"/>
        </a:accent3>
        <a:accent4>
          <a:srgbClr val="000000"/>
        </a:accent4>
        <a:accent5>
          <a:srgbClr val="AAB5AD"/>
        </a:accent5>
        <a:accent6>
          <a:srgbClr val="8BC2D9"/>
        </a:accent6>
        <a:hlink>
          <a:srgbClr val="99CC00"/>
        </a:hlink>
        <a:folHlink>
          <a:srgbClr val="FF9F00"/>
        </a:folHlink>
      </a:clrScheme>
      <a:clrMap bg1="lt1" tx1="dk1" bg2="lt2" tx2="dk2" accent1="accent1" accent2="accent2" accent3="accent3" accent4="accent4" accent5="accent5" accent6="accent6" hlink="hlink" folHlink="folHlink"/>
    </a:extraClrScheme>
    <a:extraClrScheme>
      <a:clrScheme name="Default Design 13">
        <a:dk1>
          <a:srgbClr val="000000"/>
        </a:dk1>
        <a:lt1>
          <a:srgbClr val="FFFFFF"/>
        </a:lt1>
        <a:dk2>
          <a:srgbClr val="B10135"/>
        </a:dk2>
        <a:lt2>
          <a:srgbClr val="C8C8C8"/>
        </a:lt2>
        <a:accent1>
          <a:srgbClr val="005A2E"/>
        </a:accent1>
        <a:accent2>
          <a:srgbClr val="325292"/>
        </a:accent2>
        <a:accent3>
          <a:srgbClr val="FFFFFF"/>
        </a:accent3>
        <a:accent4>
          <a:srgbClr val="000000"/>
        </a:accent4>
        <a:accent5>
          <a:srgbClr val="AAB5AD"/>
        </a:accent5>
        <a:accent6>
          <a:srgbClr val="2C4984"/>
        </a:accent6>
        <a:hlink>
          <a:srgbClr val="333399"/>
        </a:hlink>
        <a:folHlink>
          <a:srgbClr val="FF9F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B10135"/>
        </a:dk2>
        <a:lt2>
          <a:srgbClr val="C8C8C8"/>
        </a:lt2>
        <a:accent1>
          <a:srgbClr val="005A2E"/>
        </a:accent1>
        <a:accent2>
          <a:srgbClr val="325292"/>
        </a:accent2>
        <a:accent3>
          <a:srgbClr val="FFFFFF"/>
        </a:accent3>
        <a:accent4>
          <a:srgbClr val="000000"/>
        </a:accent4>
        <a:accent5>
          <a:srgbClr val="AAB5AD"/>
        </a:accent5>
        <a:accent6>
          <a:srgbClr val="2C4984"/>
        </a:accent6>
        <a:hlink>
          <a:srgbClr val="461964"/>
        </a:hlink>
        <a:folHlink>
          <a:srgbClr val="FF9F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2A7DC5"/>
        </a:dk2>
        <a:lt2>
          <a:srgbClr val="C8C8C8"/>
        </a:lt2>
        <a:accent1>
          <a:srgbClr val="008F36"/>
        </a:accent1>
        <a:accent2>
          <a:srgbClr val="603385"/>
        </a:accent2>
        <a:accent3>
          <a:srgbClr val="FFFFFF"/>
        </a:accent3>
        <a:accent4>
          <a:srgbClr val="000000"/>
        </a:accent4>
        <a:accent5>
          <a:srgbClr val="AAC6AE"/>
        </a:accent5>
        <a:accent6>
          <a:srgbClr val="562D78"/>
        </a:accent6>
        <a:hlink>
          <a:srgbClr val="0D387D"/>
        </a:hlink>
        <a:folHlink>
          <a:srgbClr val="FF9F00"/>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2A7DC5"/>
        </a:dk2>
        <a:lt2>
          <a:srgbClr val="C8C8C8"/>
        </a:lt2>
        <a:accent1>
          <a:srgbClr val="008F36"/>
        </a:accent1>
        <a:accent2>
          <a:srgbClr val="603385"/>
        </a:accent2>
        <a:accent3>
          <a:srgbClr val="FFFFFF"/>
        </a:accent3>
        <a:accent4>
          <a:srgbClr val="000000"/>
        </a:accent4>
        <a:accent5>
          <a:srgbClr val="AAC6AE"/>
        </a:accent5>
        <a:accent6>
          <a:srgbClr val="562D78"/>
        </a:accent6>
        <a:hlink>
          <a:srgbClr val="0D387D"/>
        </a:hlink>
        <a:folHlink>
          <a:srgbClr val="FFFF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96">
    <a:dk1>
      <a:srgbClr val="000000"/>
    </a:dk1>
    <a:lt1>
      <a:srgbClr val="FFFFFF"/>
    </a:lt1>
    <a:dk2>
      <a:srgbClr val="6E767D"/>
    </a:dk2>
    <a:lt2>
      <a:srgbClr val="C8C8C8"/>
    </a:lt2>
    <a:accent1>
      <a:srgbClr val="436A28"/>
    </a:accent1>
    <a:accent2>
      <a:srgbClr val="5AA4C7"/>
    </a:accent2>
    <a:accent3>
      <a:srgbClr val="D9E377"/>
    </a:accent3>
    <a:accent4>
      <a:srgbClr val="37C8E8"/>
    </a:accent4>
    <a:accent5>
      <a:srgbClr val="8FC71A"/>
    </a:accent5>
    <a:accent6>
      <a:srgbClr val="F2BE15"/>
    </a:accent6>
    <a:hlink>
      <a:srgbClr val="8DBEE0"/>
    </a:hlink>
    <a:folHlink>
      <a:srgbClr val="0C72B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96">
    <a:dk1>
      <a:srgbClr val="000000"/>
    </a:dk1>
    <a:lt1>
      <a:srgbClr val="FFFFFF"/>
    </a:lt1>
    <a:dk2>
      <a:srgbClr val="6E767D"/>
    </a:dk2>
    <a:lt2>
      <a:srgbClr val="C8C8C8"/>
    </a:lt2>
    <a:accent1>
      <a:srgbClr val="436A28"/>
    </a:accent1>
    <a:accent2>
      <a:srgbClr val="5AA4C7"/>
    </a:accent2>
    <a:accent3>
      <a:srgbClr val="D9E377"/>
    </a:accent3>
    <a:accent4>
      <a:srgbClr val="37C8E8"/>
    </a:accent4>
    <a:accent5>
      <a:srgbClr val="8FC71A"/>
    </a:accent5>
    <a:accent6>
      <a:srgbClr val="F2BE15"/>
    </a:accent6>
    <a:hlink>
      <a:srgbClr val="8DBEE0"/>
    </a:hlink>
    <a:folHlink>
      <a:srgbClr val="0C72B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59839</TotalTime>
  <Words>2260</Words>
  <Application>Microsoft Office PowerPoint</Application>
  <PresentationFormat>On-screen Show (4:3)</PresentationFormat>
  <Paragraphs>312</Paragraphs>
  <Slides>46</Slides>
  <Notes>8</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5" baseType="lpstr">
      <vt:lpstr>ＭＳ Ｐゴシック</vt:lpstr>
      <vt:lpstr>Arial</vt:lpstr>
      <vt:lpstr>Calibri</vt:lpstr>
      <vt:lpstr>Calibri Light</vt:lpstr>
      <vt:lpstr>Century Gothic</vt:lpstr>
      <vt:lpstr>Times New Roman</vt:lpstr>
      <vt:lpstr>Wingdings</vt:lpstr>
      <vt:lpstr>1_Default Design</vt:lpstr>
      <vt:lpstr>Worksheet</vt:lpstr>
      <vt:lpstr>Democratizing Transportation to Foster Social Mobility &amp; Civic Equality</vt:lpstr>
      <vt:lpstr>A VISION</vt:lpstr>
      <vt:lpstr>PowerPoint Presentation</vt:lpstr>
      <vt:lpstr>THE WORLD OF TRANSIT IS CHANGING</vt:lpstr>
      <vt:lpstr>PowerPoint Presentation</vt:lpstr>
      <vt:lpstr>FUEL SAVINGS AND CO2 REDUCTIONS, BUS TRANSIT V. CARS</vt:lpstr>
      <vt:lpstr>PowerPoint Presentation</vt:lpstr>
      <vt:lpstr>PowerPoint Presentation</vt:lpstr>
      <vt:lpstr>MILLENNIALS: INCREASING LOVE FOR TRANSIT</vt:lpstr>
      <vt:lpstr>A DILEMMA</vt:lpstr>
      <vt:lpstr>PowerPoint Presentation</vt:lpstr>
      <vt:lpstr>MILLENNIALS: INCREASING LOVE FOR TRANSIT</vt:lpstr>
      <vt:lpstr>PowerPoint Presentation</vt:lpstr>
      <vt:lpstr>COSTS AND IMPACTS OF HEAVY DUTY EMISSIONS MUST BE ADDRESSED</vt:lpstr>
      <vt:lpstr>INCREASED DEMAND MEANS RISING CAPITAL AND OPERATING COSTS</vt:lpstr>
      <vt:lpstr>FAST ACT DOLLARS NOT KEEPING UP WITH DEMAND</vt:lpstr>
      <vt:lpstr>WHAT IS THE SOLUTION?</vt:lpstr>
      <vt:lpstr>CATALYST 40’ TOTAL COST OF OWNERSHIP  ADVANTAGE</vt:lpstr>
      <vt:lpstr>LONGER LIFE SPAN</vt:lpstr>
      <vt:lpstr>COMPOSITE BODY STRUCTURE: CARBON FIBER REINFORCED</vt:lpstr>
      <vt:lpstr>INCREASED RELIABILTY MEANS HIGHER USEAGE; LESS DOWN TIME</vt:lpstr>
      <vt:lpstr>KING COUNTY METRO VEHICLE TEST:  10/17/15 TO 01/31/16</vt:lpstr>
      <vt:lpstr>KING COUNTY METRO VEHICLE TEST:  10/17/15 TO 01/31/16</vt:lpstr>
      <vt:lpstr>LESS DOWN TIME; HIGHER USAGE</vt:lpstr>
      <vt:lpstr>ABILITY TO ADAPT TO NEW TECHNOLOGIES BY ONLY CHANGING BATTERY PACKS</vt:lpstr>
      <vt:lpstr>SO LET’S TALK ABOUT POLLUTION</vt:lpstr>
      <vt:lpstr>PowerPoint Presentation</vt:lpstr>
      <vt:lpstr>A BATTERY-ELECTRIC BUS USES ELECTRICITY FROM FOSSIL FUELS</vt:lpstr>
      <vt:lpstr>TIME TO REIMAGINE</vt:lpstr>
      <vt:lpstr>HOW DO WE MOTIVATE THE NON-TRANSIT USER: DISTINCTIVE APPEARANCE</vt:lpstr>
      <vt:lpstr>HOW DO WE MOTIVATE THE NON-TRANSIT USER: QUIET</vt:lpstr>
      <vt:lpstr>HOW DO WE MOTIVATE THE NON-TRANSIT USER: NO EMISSIONS</vt:lpstr>
      <vt:lpstr>HOW DO WE MOTIVATE THE NON-TRANSIT USER: MODERN INTERIOR</vt:lpstr>
      <vt:lpstr>ELECTRIC BUSES: DEMAND AND EFFICIENCY ON THE RISE</vt:lpstr>
      <vt:lpstr>WHAT DOES THE FUTURE OF TRANSIT LOOK LIKE?</vt:lpstr>
      <vt:lpstr>FLEETS WILL  USE COMPLETELLY CLEAN ENERGY</vt:lpstr>
      <vt:lpstr>ENERGY WALLS ALLOW OFF-THE-GRID CHARGING</vt:lpstr>
      <vt:lpstr>DEPLOYMENT OF AUTONOMOUS BUSES ON THE HORIZON</vt:lpstr>
      <vt:lpstr>PowerPoint Presentation</vt:lpstr>
      <vt:lpstr>HEAVY DUTY EV MARKET TIMING</vt:lpstr>
      <vt:lpstr>CHANGING MARKET DYNAMICS MEAN  IT’S 100% THE RIGHT SPACE</vt:lpstr>
      <vt:lpstr>TIMING IS RIGHT – THIS IS THE WINDOW</vt:lpstr>
      <vt:lpstr>NEW REGULATIONS AND POLICIES ACCELERATING EV ADOPTION</vt:lpstr>
      <vt:lpstr>WITH NEW TECHNOLOGIES, THE FUTURE WILL LOOK LIKE THIS</vt:lpstr>
      <vt:lpstr>PowerPoint Presentation</vt:lpstr>
      <vt:lpstr>THANK YOU!</vt:lpstr>
    </vt:vector>
  </TitlesOfParts>
  <Company>Proterra</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Sendil Palani</dc:creator>
  <cp:lastModifiedBy>Steven Brewster</cp:lastModifiedBy>
  <cp:revision>2329</cp:revision>
  <cp:lastPrinted>2016-01-07T20:43:05Z</cp:lastPrinted>
  <dcterms:created xsi:type="dcterms:W3CDTF">2014-01-15T16:50:50Z</dcterms:created>
  <dcterms:modified xsi:type="dcterms:W3CDTF">2016-04-19T21:02:45Z</dcterms:modified>
</cp:coreProperties>
</file>